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82" r:id="rId3"/>
    <p:sldId id="259" r:id="rId4"/>
    <p:sldId id="283" r:id="rId5"/>
    <p:sldId id="268" r:id="rId6"/>
    <p:sldId id="260" r:id="rId7"/>
    <p:sldId id="284" r:id="rId8"/>
    <p:sldId id="285" r:id="rId9"/>
    <p:sldId id="286" r:id="rId10"/>
    <p:sldId id="287" r:id="rId11"/>
    <p:sldId id="288" r:id="rId12"/>
    <p:sldId id="261" r:id="rId13"/>
    <p:sldId id="262" r:id="rId14"/>
    <p:sldId id="263" r:id="rId15"/>
    <p:sldId id="266" r:id="rId16"/>
    <p:sldId id="281"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0" autoAdjust="0"/>
    <p:restoredTop sz="94660"/>
  </p:normalViewPr>
  <p:slideViewPr>
    <p:cSldViewPr snapToGrid="0">
      <p:cViewPr varScale="1">
        <p:scale>
          <a:sx n="64" d="100"/>
          <a:sy n="64" d="100"/>
        </p:scale>
        <p:origin x="7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117C35-A496-473F-BEB6-86912B6AFB38}"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BEF89-24AC-4953-8C98-B634495311BE}" type="slidenum">
              <a:rPr lang="en-US" smtClean="0"/>
              <a:t>‹#›</a:t>
            </a:fld>
            <a:endParaRPr lang="en-US"/>
          </a:p>
        </p:txBody>
      </p:sp>
    </p:spTree>
    <p:extLst>
      <p:ext uri="{BB962C8B-B14F-4D97-AF65-F5344CB8AC3E}">
        <p14:creationId xmlns:p14="http://schemas.microsoft.com/office/powerpoint/2010/main" val="382822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C0770-1FA5-454D-BE5E-521419F69C90}" type="slidenum">
              <a:rPr lang="en-US" smtClean="0"/>
              <a:t>3</a:t>
            </a:fld>
            <a:endParaRPr lang="en-US"/>
          </a:p>
        </p:txBody>
      </p:sp>
    </p:spTree>
    <p:extLst>
      <p:ext uri="{BB962C8B-B14F-4D97-AF65-F5344CB8AC3E}">
        <p14:creationId xmlns:p14="http://schemas.microsoft.com/office/powerpoint/2010/main" val="199164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C0770-1FA5-454D-BE5E-521419F69C90}" type="slidenum">
              <a:rPr lang="en-US" smtClean="0"/>
              <a:t>4</a:t>
            </a:fld>
            <a:endParaRPr lang="en-US"/>
          </a:p>
        </p:txBody>
      </p:sp>
    </p:spTree>
    <p:extLst>
      <p:ext uri="{BB962C8B-B14F-4D97-AF65-F5344CB8AC3E}">
        <p14:creationId xmlns:p14="http://schemas.microsoft.com/office/powerpoint/2010/main" val="3665836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FDBB51-0FA2-4D66-9F0C-9E167C4DAB7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E075E-BAD4-46A2-B42D-97B4F91C08BA}" type="slidenum">
              <a:rPr lang="en-US" smtClean="0"/>
              <a:t>‹#›</a:t>
            </a:fld>
            <a:endParaRPr lang="en-US"/>
          </a:p>
        </p:txBody>
      </p:sp>
    </p:spTree>
    <p:extLst>
      <p:ext uri="{BB962C8B-B14F-4D97-AF65-F5344CB8AC3E}">
        <p14:creationId xmlns:p14="http://schemas.microsoft.com/office/powerpoint/2010/main" val="3315861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FDBB51-0FA2-4D66-9F0C-9E167C4DAB7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E075E-BAD4-46A2-B42D-97B4F91C08BA}" type="slidenum">
              <a:rPr lang="en-US" smtClean="0"/>
              <a:t>‹#›</a:t>
            </a:fld>
            <a:endParaRPr lang="en-US"/>
          </a:p>
        </p:txBody>
      </p:sp>
    </p:spTree>
    <p:extLst>
      <p:ext uri="{BB962C8B-B14F-4D97-AF65-F5344CB8AC3E}">
        <p14:creationId xmlns:p14="http://schemas.microsoft.com/office/powerpoint/2010/main" val="154292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FDBB51-0FA2-4D66-9F0C-9E167C4DAB7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E075E-BAD4-46A2-B42D-97B4F91C08BA}" type="slidenum">
              <a:rPr lang="en-US" smtClean="0"/>
              <a:t>‹#›</a:t>
            </a:fld>
            <a:endParaRPr lang="en-US"/>
          </a:p>
        </p:txBody>
      </p:sp>
    </p:spTree>
    <p:extLst>
      <p:ext uri="{BB962C8B-B14F-4D97-AF65-F5344CB8AC3E}">
        <p14:creationId xmlns:p14="http://schemas.microsoft.com/office/powerpoint/2010/main" val="149266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FDBB51-0FA2-4D66-9F0C-9E167C4DAB7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E075E-BAD4-46A2-B42D-97B4F91C08BA}" type="slidenum">
              <a:rPr lang="en-US" smtClean="0"/>
              <a:t>‹#›</a:t>
            </a:fld>
            <a:endParaRPr lang="en-US"/>
          </a:p>
        </p:txBody>
      </p:sp>
    </p:spTree>
    <p:extLst>
      <p:ext uri="{BB962C8B-B14F-4D97-AF65-F5344CB8AC3E}">
        <p14:creationId xmlns:p14="http://schemas.microsoft.com/office/powerpoint/2010/main" val="318973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FDBB51-0FA2-4D66-9F0C-9E167C4DAB7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E075E-BAD4-46A2-B42D-97B4F91C08BA}" type="slidenum">
              <a:rPr lang="en-US" smtClean="0"/>
              <a:t>‹#›</a:t>
            </a:fld>
            <a:endParaRPr lang="en-US"/>
          </a:p>
        </p:txBody>
      </p:sp>
    </p:spTree>
    <p:extLst>
      <p:ext uri="{BB962C8B-B14F-4D97-AF65-F5344CB8AC3E}">
        <p14:creationId xmlns:p14="http://schemas.microsoft.com/office/powerpoint/2010/main" val="211677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FDBB51-0FA2-4D66-9F0C-9E167C4DAB76}"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E075E-BAD4-46A2-B42D-97B4F91C08BA}" type="slidenum">
              <a:rPr lang="en-US" smtClean="0"/>
              <a:t>‹#›</a:t>
            </a:fld>
            <a:endParaRPr lang="en-US"/>
          </a:p>
        </p:txBody>
      </p:sp>
    </p:spTree>
    <p:extLst>
      <p:ext uri="{BB962C8B-B14F-4D97-AF65-F5344CB8AC3E}">
        <p14:creationId xmlns:p14="http://schemas.microsoft.com/office/powerpoint/2010/main" val="2019274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FDBB51-0FA2-4D66-9F0C-9E167C4DAB76}"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E075E-BAD4-46A2-B42D-97B4F91C08BA}" type="slidenum">
              <a:rPr lang="en-US" smtClean="0"/>
              <a:t>‹#›</a:t>
            </a:fld>
            <a:endParaRPr lang="en-US"/>
          </a:p>
        </p:txBody>
      </p:sp>
    </p:spTree>
    <p:extLst>
      <p:ext uri="{BB962C8B-B14F-4D97-AF65-F5344CB8AC3E}">
        <p14:creationId xmlns:p14="http://schemas.microsoft.com/office/powerpoint/2010/main" val="365216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FDBB51-0FA2-4D66-9F0C-9E167C4DAB76}"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E075E-BAD4-46A2-B42D-97B4F91C08BA}" type="slidenum">
              <a:rPr lang="en-US" smtClean="0"/>
              <a:t>‹#›</a:t>
            </a:fld>
            <a:endParaRPr lang="en-US"/>
          </a:p>
        </p:txBody>
      </p:sp>
    </p:spTree>
    <p:extLst>
      <p:ext uri="{BB962C8B-B14F-4D97-AF65-F5344CB8AC3E}">
        <p14:creationId xmlns:p14="http://schemas.microsoft.com/office/powerpoint/2010/main" val="356749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DBB51-0FA2-4D66-9F0C-9E167C4DAB76}"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E075E-BAD4-46A2-B42D-97B4F91C08BA}" type="slidenum">
              <a:rPr lang="en-US" smtClean="0"/>
              <a:t>‹#›</a:t>
            </a:fld>
            <a:endParaRPr lang="en-US"/>
          </a:p>
        </p:txBody>
      </p:sp>
    </p:spTree>
    <p:extLst>
      <p:ext uri="{BB962C8B-B14F-4D97-AF65-F5344CB8AC3E}">
        <p14:creationId xmlns:p14="http://schemas.microsoft.com/office/powerpoint/2010/main" val="403484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FDBB51-0FA2-4D66-9F0C-9E167C4DAB76}"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E075E-BAD4-46A2-B42D-97B4F91C08BA}" type="slidenum">
              <a:rPr lang="en-US" smtClean="0"/>
              <a:t>‹#›</a:t>
            </a:fld>
            <a:endParaRPr lang="en-US"/>
          </a:p>
        </p:txBody>
      </p:sp>
    </p:spTree>
    <p:extLst>
      <p:ext uri="{BB962C8B-B14F-4D97-AF65-F5344CB8AC3E}">
        <p14:creationId xmlns:p14="http://schemas.microsoft.com/office/powerpoint/2010/main" val="278463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FDBB51-0FA2-4D66-9F0C-9E167C4DAB76}"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E075E-BAD4-46A2-B42D-97B4F91C08BA}" type="slidenum">
              <a:rPr lang="en-US" smtClean="0"/>
              <a:t>‹#›</a:t>
            </a:fld>
            <a:endParaRPr lang="en-US"/>
          </a:p>
        </p:txBody>
      </p:sp>
    </p:spTree>
    <p:extLst>
      <p:ext uri="{BB962C8B-B14F-4D97-AF65-F5344CB8AC3E}">
        <p14:creationId xmlns:p14="http://schemas.microsoft.com/office/powerpoint/2010/main" val="307718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DBB51-0FA2-4D66-9F0C-9E167C4DAB76}"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E075E-BAD4-46A2-B42D-97B4F91C08BA}" type="slidenum">
              <a:rPr lang="en-US" smtClean="0"/>
              <a:t>‹#›</a:t>
            </a:fld>
            <a:endParaRPr lang="en-US"/>
          </a:p>
        </p:txBody>
      </p:sp>
    </p:spTree>
    <p:extLst>
      <p:ext uri="{BB962C8B-B14F-4D97-AF65-F5344CB8AC3E}">
        <p14:creationId xmlns:p14="http://schemas.microsoft.com/office/powerpoint/2010/main" val="3027903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1406635" y="2556772"/>
            <a:ext cx="9378721" cy="3083921"/>
          </a:xfrm>
          <a:prstGeom prst="rect">
            <a:avLst/>
          </a:prstGeom>
          <a:solidFill>
            <a:schemeClr val="bg1">
              <a:alpha val="0"/>
            </a:schemeClr>
          </a:solidFill>
        </p:spPr>
        <p:txBody>
          <a:bodyPr wrap="none" anchor="ctr" anchorCtr="1">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Cambria" panose="02040503050406030204" pitchFamily="18" charset="0"/>
                <a:ea typeface="Cambria" panose="02040503050406030204" pitchFamily="18" charset="0"/>
                <a:cs typeface="Times New Roman" panose="02020603050405020304" pitchFamily="18" charset="0"/>
              </a:rPr>
              <a:t>TẬP ĐỌC</a:t>
            </a:r>
            <a:br>
              <a:rPr lang="en-US" b="1" dirty="0">
                <a:solidFill>
                  <a:srgbClr val="C00000"/>
                </a:solidFill>
                <a:latin typeface="Cambria" panose="02040503050406030204" pitchFamily="18" charset="0"/>
                <a:ea typeface="Cambria" panose="02040503050406030204" pitchFamily="18" charset="0"/>
                <a:cs typeface="Times New Roman" panose="02020603050405020304" pitchFamily="18" charset="0"/>
              </a:rPr>
            </a:br>
            <a:br>
              <a:rPr lang="en-US" sz="4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br>
            <a:r>
              <a:rPr lang="en-US" sz="6600" b="1" dirty="0">
                <a:ln w="38100">
                  <a:noFill/>
                </a:ln>
                <a:solidFill>
                  <a:srgbClr val="002060"/>
                </a:solidFill>
                <a:latin typeface="Cambria" panose="02040503050406030204" pitchFamily="18" charset="0"/>
                <a:ea typeface="Cambria" panose="02040503050406030204" pitchFamily="18" charset="0"/>
                <a:cs typeface="Times New Roman" panose="02020603050405020304" pitchFamily="18" charset="0"/>
              </a:rPr>
              <a:t>NHÀ TÀI TRỢ ĐẶC BIỆT </a:t>
            </a:r>
          </a:p>
          <a:p>
            <a:pPr algn="ctr"/>
            <a:r>
              <a:rPr lang="en-US" sz="6600" b="1" dirty="0">
                <a:ln w="38100">
                  <a:noFill/>
                </a:ln>
                <a:solidFill>
                  <a:srgbClr val="002060"/>
                </a:solidFill>
                <a:latin typeface="Cambria" panose="02040503050406030204" pitchFamily="18" charset="0"/>
                <a:ea typeface="Cambria" panose="02040503050406030204" pitchFamily="18" charset="0"/>
                <a:cs typeface="Times New Roman" panose="02020603050405020304" pitchFamily="18" charset="0"/>
              </a:rPr>
              <a:t>CỦA CÁCH MẠNG</a:t>
            </a:r>
          </a:p>
        </p:txBody>
      </p:sp>
      <p:sp>
        <p:nvSpPr>
          <p:cNvPr id="9" name="Subtitle 2"/>
          <p:cNvSpPr txBox="1">
            <a:spLocks/>
          </p:cNvSpPr>
          <p:nvPr/>
        </p:nvSpPr>
        <p:spPr>
          <a:xfrm>
            <a:off x="2853119" y="704454"/>
            <a:ext cx="6485750" cy="940770"/>
          </a:xfrm>
          <a:prstGeom prst="rect">
            <a:avLst/>
          </a:prstGeom>
          <a:noFill/>
        </p:spPr>
        <p:txBody>
          <a:bodyPr wrap="none" anchor="ctr" anchorCtr="1">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solidFill>
                  <a:sysClr val="windowText" lastClr="000000"/>
                </a:solidFill>
                <a:latin typeface="Cambria" panose="02040503050406030204" pitchFamily="18" charset="0"/>
                <a:ea typeface="Cambria" panose="02040503050406030204" pitchFamily="18" charset="0"/>
                <a:cs typeface="Times New Roman" panose="02020603050405020304" pitchFamily="18" charset="0"/>
              </a:rPr>
              <a:t>ỦY BAN NHÂN DÂN QUẬN PHÚ NHUẬN</a:t>
            </a:r>
          </a:p>
          <a:p>
            <a:pPr marL="0" indent="0" algn="ctr">
              <a:buNone/>
            </a:pPr>
            <a:r>
              <a:rPr lang="en-US" sz="2600" b="1" dirty="0">
                <a:solidFill>
                  <a:sysClr val="windowText" lastClr="000000"/>
                </a:solidFill>
                <a:latin typeface="Cambria" panose="02040503050406030204" pitchFamily="18" charset="0"/>
                <a:ea typeface="Cambria" panose="02040503050406030204" pitchFamily="18" charset="0"/>
                <a:cs typeface="Times New Roman" panose="02020603050405020304" pitchFamily="18" charset="0"/>
              </a:rPr>
              <a:t>TRƯỜNG TIỂU HỌC NGUYỄN ĐÌNH CHÍNH</a:t>
            </a:r>
          </a:p>
        </p:txBody>
      </p:sp>
      <p:sp>
        <p:nvSpPr>
          <p:cNvPr id="10" name="TextBox 9"/>
          <p:cNvSpPr txBox="1"/>
          <p:nvPr/>
        </p:nvSpPr>
        <p:spPr>
          <a:xfrm>
            <a:off x="5131788" y="1649368"/>
            <a:ext cx="1928413" cy="615553"/>
          </a:xfrm>
          <a:prstGeom prst="rect">
            <a:avLst/>
          </a:prstGeom>
          <a:solidFill>
            <a:srgbClr val="FF7C80">
              <a:alpha val="72941"/>
            </a:srgbClr>
          </a:solidFill>
        </p:spPr>
        <p:txBody>
          <a:bodyPr wrap="none" rtlCol="0" anchor="ctr" anchorCtr="1">
            <a:spAutoFit/>
          </a:bodyPr>
          <a:lstStyle/>
          <a:p>
            <a:pPr algn="ctr"/>
            <a:r>
              <a:rPr lang="en-US" sz="3400" b="1" dirty="0">
                <a:latin typeface="Cambria" panose="02040503050406030204" pitchFamily="18" charset="0"/>
                <a:ea typeface="Cambria" panose="02040503050406030204" pitchFamily="18" charset="0"/>
                <a:cs typeface="Times New Roman" panose="02020603050405020304" pitchFamily="18" charset="0"/>
              </a:rPr>
              <a:t>TUẦN 20</a:t>
            </a:r>
          </a:p>
        </p:txBody>
      </p:sp>
    </p:spTree>
    <p:extLst>
      <p:ext uri="{BB962C8B-B14F-4D97-AF65-F5344CB8AC3E}">
        <p14:creationId xmlns:p14="http://schemas.microsoft.com/office/powerpoint/2010/main" val="597944700"/>
      </p:ext>
    </p:extLst>
  </p:cSld>
  <p:clrMapOvr>
    <a:masterClrMapping/>
  </p:clrMapOvr>
  <mc:AlternateContent xmlns:mc="http://schemas.openxmlformats.org/markup-compatibility/2006" xmlns:p14="http://schemas.microsoft.com/office/powerpoint/2010/main">
    <mc:Choice Requires="p14">
      <p:transition p14:dur="10" advTm="32452"/>
    </mc:Choice>
    <mc:Fallback xmlns="">
      <p:transition advTm="32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224" y="193248"/>
            <a:ext cx="9831886" cy="6359952"/>
          </a:xfrm>
          <a:prstGeom prst="rect">
            <a:avLst/>
          </a:prstGeom>
        </p:spPr>
      </p:pic>
    </p:spTree>
    <p:extLst>
      <p:ext uri="{BB962C8B-B14F-4D97-AF65-F5344CB8AC3E}">
        <p14:creationId xmlns:p14="http://schemas.microsoft.com/office/powerpoint/2010/main" val="90944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1" y="168480"/>
            <a:ext cx="11649075" cy="6549407"/>
          </a:xfrm>
          <a:prstGeom prst="rect">
            <a:avLst/>
          </a:prstGeom>
        </p:spPr>
      </p:pic>
    </p:spTree>
    <p:extLst>
      <p:ext uri="{BB962C8B-B14F-4D97-AF65-F5344CB8AC3E}">
        <p14:creationId xmlns:p14="http://schemas.microsoft.com/office/powerpoint/2010/main" val="35294252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1384" y="731079"/>
            <a:ext cx="10515600" cy="3046988"/>
          </a:xfrm>
          <a:prstGeom prst="rect">
            <a:avLst/>
          </a:prstGeom>
          <a:noFill/>
        </p:spPr>
        <p:txBody>
          <a:bodyPr wrap="square" rtlCol="0" anchor="ctr" anchorCtr="0">
            <a:spAutoFit/>
          </a:bodyPr>
          <a:lstStyle/>
          <a:p>
            <a:pPr algn="just"/>
            <a:r>
              <a:rPr lang="en-US" sz="3200" b="1" dirty="0" err="1">
                <a:solidFill>
                  <a:srgbClr val="0070C0"/>
                </a:solidFill>
                <a:latin typeface="Cambria" panose="02040503050406030204" pitchFamily="18" charset="0"/>
                <a:ea typeface="Cambria" panose="02040503050406030204" pitchFamily="18" charset="0"/>
              </a:rPr>
              <a:t>Tìm</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hiểu</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bài</a:t>
            </a:r>
            <a:endParaRPr lang="en-US" sz="3200" b="1" dirty="0">
              <a:solidFill>
                <a:srgbClr val="0070C0"/>
              </a:solidFill>
              <a:latin typeface="Cambria" panose="02040503050406030204" pitchFamily="18" charset="0"/>
              <a:ea typeface="Cambria" panose="02040503050406030204" pitchFamily="18" charset="0"/>
            </a:endParaRPr>
          </a:p>
          <a:p>
            <a:pPr marL="514350" indent="-514350" algn="just">
              <a:buAutoNum type="arabicPeriod"/>
            </a:pPr>
            <a:r>
              <a:rPr lang="vi-VN" sz="3200" b="1" dirty="0">
                <a:latin typeface="Cambria" panose="02040503050406030204" pitchFamily="18" charset="0"/>
                <a:ea typeface="Cambria" panose="02040503050406030204" pitchFamily="18" charset="0"/>
              </a:rPr>
              <a:t>Kể tên những đóng góp to lớn và liên tục của ông Thiện qua các thời kì:</a:t>
            </a:r>
          </a:p>
          <a:p>
            <a:pPr marL="514350" indent="-514350" algn="just">
              <a:buAutoNum type="alphaLcPeriod"/>
            </a:pPr>
            <a:r>
              <a:rPr lang="vi-VN" sz="3200" b="1" dirty="0">
                <a:latin typeface="Cambria" panose="02040503050406030204" pitchFamily="18" charset="0"/>
                <a:ea typeface="Cambria" panose="02040503050406030204" pitchFamily="18" charset="0"/>
              </a:rPr>
              <a:t>Trước Cách mạng</a:t>
            </a:r>
          </a:p>
          <a:p>
            <a:pPr marL="514350" indent="-514350" algn="just">
              <a:buAutoNum type="alphaLcPeriod"/>
            </a:pPr>
            <a:r>
              <a:rPr lang="vi-VN" sz="3200" b="1" dirty="0">
                <a:latin typeface="Cambria" panose="02040503050406030204" pitchFamily="18" charset="0"/>
                <a:ea typeface="Cambria" panose="02040503050406030204" pitchFamily="18" charset="0"/>
              </a:rPr>
              <a:t>Trong Cách mạng</a:t>
            </a:r>
          </a:p>
          <a:p>
            <a:pPr marL="514350" indent="-514350" algn="just">
              <a:buAutoNum type="alphaLcPeriod"/>
            </a:pPr>
            <a:r>
              <a:rPr lang="vi-VN" sz="3200" b="1" dirty="0">
                <a:latin typeface="Cambria" panose="02040503050406030204" pitchFamily="18" charset="0"/>
                <a:ea typeface="Cambria" panose="02040503050406030204" pitchFamily="18" charset="0"/>
              </a:rPr>
              <a:t>Sau khi hòa bình lập lại</a:t>
            </a:r>
            <a:endParaRPr lang="en-US" sz="3200" b="1" dirty="0">
              <a:latin typeface="Cambria" panose="02040503050406030204" pitchFamily="18" charset="0"/>
              <a:ea typeface="Cambria" panose="02040503050406030204" pitchFamily="18" charset="0"/>
            </a:endParaRPr>
          </a:p>
        </p:txBody>
      </p:sp>
      <p:sp>
        <p:nvSpPr>
          <p:cNvPr id="4" name="TextBox 3"/>
          <p:cNvSpPr txBox="1"/>
          <p:nvPr/>
        </p:nvSpPr>
        <p:spPr>
          <a:xfrm>
            <a:off x="831384" y="3778067"/>
            <a:ext cx="10515600" cy="3046988"/>
          </a:xfrm>
          <a:prstGeom prst="rect">
            <a:avLst/>
          </a:prstGeom>
          <a:noFill/>
        </p:spPr>
        <p:txBody>
          <a:bodyPr wrap="square" rtlCol="0" anchor="ctr" anchorCtr="0">
            <a:spAutoFit/>
          </a:bodyPr>
          <a:lstStyle/>
          <a:p>
            <a:pPr marL="457200" indent="-457200" algn="just">
              <a:buFont typeface="Wingdings" panose="05000000000000000000" pitchFamily="2" charset="2"/>
              <a:buChar char="à"/>
            </a:pPr>
            <a:r>
              <a:rPr lang="vi-VN" sz="3200" b="1" i="1" dirty="0">
                <a:solidFill>
                  <a:srgbClr val="C00000"/>
                </a:solidFill>
                <a:latin typeface="Cambria" panose="02040503050406030204" pitchFamily="18" charset="0"/>
                <a:ea typeface="Cambria" panose="02040503050406030204" pitchFamily="18" charset="0"/>
              </a:rPr>
              <a:t>Trước Cách mạng: Ông ủng hộ quỹ Đảng 3 vạn đồng, 64 lạng vàng (Tuần lễ vàng) và 10 vạn đồng Đông Dương (quỹ Độc lập)</a:t>
            </a:r>
          </a:p>
          <a:p>
            <a:pPr marL="457200" indent="-457200" algn="just">
              <a:buFont typeface="Wingdings" panose="05000000000000000000" pitchFamily="2" charset="2"/>
              <a:buChar char="à"/>
            </a:pPr>
            <a:r>
              <a:rPr lang="vi-VN" sz="3200" b="1" i="1" dirty="0">
                <a:solidFill>
                  <a:srgbClr val="C00000"/>
                </a:solidFill>
                <a:latin typeface="Cambria" panose="02040503050406030204" pitchFamily="18" charset="0"/>
                <a:ea typeface="Cambria" panose="02040503050406030204" pitchFamily="18" charset="0"/>
              </a:rPr>
              <a:t>Trong Cách mạng: ủng hộ bộ đội hàng trăm tấn tóc.</a:t>
            </a:r>
          </a:p>
          <a:p>
            <a:pPr marL="457200" indent="-457200" algn="just">
              <a:buFont typeface="Wingdings" panose="05000000000000000000" pitchFamily="2" charset="2"/>
              <a:buChar char="à"/>
            </a:pPr>
            <a:r>
              <a:rPr lang="vi-VN" sz="3200" b="1" i="1" dirty="0">
                <a:solidFill>
                  <a:srgbClr val="C00000"/>
                </a:solidFill>
                <a:latin typeface="Cambria" panose="02040503050406030204" pitchFamily="18" charset="0"/>
                <a:ea typeface="Cambria" panose="02040503050406030204" pitchFamily="18" charset="0"/>
              </a:rPr>
              <a:t>Sau khi hòa bình: hiến toàn bộ đồn điền Chi Nê cho Nhà nước.</a:t>
            </a:r>
          </a:p>
        </p:txBody>
      </p:sp>
      <p:sp>
        <p:nvSpPr>
          <p:cNvPr id="5" name="TextBox 4"/>
          <p:cNvSpPr txBox="1"/>
          <p:nvPr/>
        </p:nvSpPr>
        <p:spPr>
          <a:xfrm>
            <a:off x="1918811" y="146304"/>
            <a:ext cx="8340746" cy="584775"/>
          </a:xfrm>
          <a:prstGeom prst="rect">
            <a:avLst/>
          </a:prstGeom>
          <a:noFill/>
        </p:spPr>
        <p:txBody>
          <a:bodyPr wrap="none" rtlCol="0" anchor="ctr" anchorCtr="1">
            <a:spAutoFit/>
          </a:bodyPr>
          <a:lstStyle/>
          <a:p>
            <a:pPr algn="ctr"/>
            <a:r>
              <a:rPr lang="en-US" sz="3200" b="1" dirty="0" err="1">
                <a:solidFill>
                  <a:srgbClr val="C00000"/>
                </a:solidFill>
                <a:latin typeface="Cambria" panose="02040503050406030204" pitchFamily="18" charset="0"/>
                <a:ea typeface="Cambria" panose="02040503050406030204" pitchFamily="18" charset="0"/>
              </a:rPr>
              <a:t>Tập</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đọc</a:t>
            </a:r>
            <a:r>
              <a:rPr lang="en-US" sz="3200" b="1" dirty="0">
                <a:solidFill>
                  <a:srgbClr val="C00000"/>
                </a:solidFill>
                <a:latin typeface="Cambria" panose="02040503050406030204" pitchFamily="18" charset="0"/>
                <a:ea typeface="Cambria" panose="02040503050406030204" pitchFamily="18" charset="0"/>
              </a:rPr>
              <a:t>: </a:t>
            </a:r>
            <a:r>
              <a:rPr lang="vi-VN" sz="3200" b="1" dirty="0">
                <a:solidFill>
                  <a:srgbClr val="C00000"/>
                </a:solidFill>
                <a:latin typeface="Cambria" panose="02040503050406030204" pitchFamily="18" charset="0"/>
                <a:ea typeface="Cambria" panose="02040503050406030204" pitchFamily="18" charset="0"/>
              </a:rPr>
              <a:t>Nhà tài trợ đặc biệt của Cách mạng</a:t>
            </a:r>
            <a:endParaRPr lang="en-US" sz="3200" b="1" dirty="0">
              <a:solidFill>
                <a:srgbClr val="C0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822018048"/>
      </p:ext>
    </p:extLst>
  </p:cSld>
  <p:clrMapOvr>
    <a:masterClrMapping/>
  </p:clrMapOvr>
  <mc:AlternateContent xmlns:mc="http://schemas.openxmlformats.org/markup-compatibility/2006" xmlns:p14="http://schemas.microsoft.com/office/powerpoint/2010/main">
    <mc:Choice Requires="p14">
      <p:transition spd="slow" p14:dur="1300" advTm="33880">
        <p14:pan dir="u"/>
      </p:transition>
    </mc:Choice>
    <mc:Fallback xmlns="">
      <p:transition spd="slow" advTm="3388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442977"/>
            <a:ext cx="10515600" cy="1077218"/>
          </a:xfrm>
          <a:prstGeom prst="rect">
            <a:avLst/>
          </a:prstGeom>
          <a:noFill/>
        </p:spPr>
        <p:txBody>
          <a:bodyPr wrap="square" rtlCol="0" anchor="ctr" anchorCtr="0">
            <a:spAutoFit/>
          </a:bodyPr>
          <a:lstStyle/>
          <a:p>
            <a:pPr algn="just"/>
            <a:r>
              <a:rPr lang="en-US" sz="3200" b="1" dirty="0" err="1">
                <a:solidFill>
                  <a:srgbClr val="0070C0"/>
                </a:solidFill>
                <a:latin typeface="Cambria" panose="02040503050406030204" pitchFamily="18" charset="0"/>
                <a:ea typeface="Cambria" panose="02040503050406030204" pitchFamily="18" charset="0"/>
              </a:rPr>
              <a:t>Tìm</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hiểu</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bài</a:t>
            </a:r>
            <a:endParaRPr lang="en-US" sz="3200" b="1" dirty="0">
              <a:solidFill>
                <a:srgbClr val="0070C0"/>
              </a:solidFill>
              <a:latin typeface="Cambria" panose="02040503050406030204" pitchFamily="18" charset="0"/>
              <a:ea typeface="Cambria" panose="02040503050406030204" pitchFamily="18" charset="0"/>
            </a:endParaRPr>
          </a:p>
          <a:p>
            <a:pPr algn="just"/>
            <a:r>
              <a:rPr lang="en-US" sz="3200" b="1" dirty="0">
                <a:latin typeface="Cambria" panose="02040503050406030204" pitchFamily="18" charset="0"/>
                <a:ea typeface="Cambria" panose="02040503050406030204" pitchFamily="18" charset="0"/>
              </a:rPr>
              <a:t>2. </a:t>
            </a:r>
            <a:r>
              <a:rPr lang="vi-VN" sz="3200" b="1" dirty="0">
                <a:latin typeface="Cambria" panose="02040503050406030204" pitchFamily="18" charset="0"/>
                <a:ea typeface="Cambria" panose="02040503050406030204" pitchFamily="18" charset="0"/>
              </a:rPr>
              <a:t>Việc làm của ông Thiện thể hiện những phẩm chất gì</a:t>
            </a:r>
            <a:r>
              <a:rPr lang="en-US" sz="3200" b="1" dirty="0">
                <a:latin typeface="Cambria" panose="02040503050406030204" pitchFamily="18" charset="0"/>
                <a:ea typeface="Cambria" panose="02040503050406030204" pitchFamily="18" charset="0"/>
              </a:rPr>
              <a:t>?</a:t>
            </a:r>
          </a:p>
        </p:txBody>
      </p:sp>
      <p:sp>
        <p:nvSpPr>
          <p:cNvPr id="4" name="TextBox 3"/>
          <p:cNvSpPr txBox="1"/>
          <p:nvPr/>
        </p:nvSpPr>
        <p:spPr>
          <a:xfrm>
            <a:off x="737866" y="2962536"/>
            <a:ext cx="10702635" cy="2062103"/>
          </a:xfrm>
          <a:prstGeom prst="rect">
            <a:avLst/>
          </a:prstGeom>
          <a:noFill/>
        </p:spPr>
        <p:txBody>
          <a:bodyPr wrap="square" rtlCol="0" anchor="ctr" anchorCtr="0">
            <a:spAutoFit/>
          </a:bodyPr>
          <a:lstStyle/>
          <a:p>
            <a:pPr marL="457200" indent="-457200" algn="just">
              <a:buFont typeface="Wingdings" panose="05000000000000000000" pitchFamily="2" charset="2"/>
              <a:buChar char="à"/>
            </a:pPr>
            <a:r>
              <a:rPr lang="vi-VN" sz="3200" b="1" i="1" dirty="0">
                <a:solidFill>
                  <a:srgbClr val="C00000"/>
                </a:solidFill>
                <a:latin typeface="Cambria" panose="02040503050406030204" pitchFamily="18" charset="0"/>
                <a:ea typeface="Cambria" panose="02040503050406030204" pitchFamily="18" charset="0"/>
              </a:rPr>
              <a:t>Cho thấy ông là một công dân yêu nước, có tấm lòng vĩ đại, sẵn sàng hiến tặng số tài sản rất lớn của mình cho Cách mạng vì mong muốn góp sức mình vào sự nghiệp chung.</a:t>
            </a:r>
            <a:endParaRPr lang="en-US" sz="3200" b="1" i="1" dirty="0">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1918811" y="146304"/>
            <a:ext cx="8340746" cy="584775"/>
          </a:xfrm>
          <a:prstGeom prst="rect">
            <a:avLst/>
          </a:prstGeom>
          <a:noFill/>
        </p:spPr>
        <p:txBody>
          <a:bodyPr wrap="none" rtlCol="0" anchor="ctr" anchorCtr="1">
            <a:spAutoFit/>
          </a:bodyPr>
          <a:lstStyle/>
          <a:p>
            <a:pPr algn="ctr"/>
            <a:r>
              <a:rPr lang="en-US" sz="3200" b="1" dirty="0" err="1">
                <a:solidFill>
                  <a:srgbClr val="C00000"/>
                </a:solidFill>
                <a:latin typeface="Cambria" panose="02040503050406030204" pitchFamily="18" charset="0"/>
                <a:ea typeface="Cambria" panose="02040503050406030204" pitchFamily="18" charset="0"/>
              </a:rPr>
              <a:t>Tập</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đọc</a:t>
            </a:r>
            <a:r>
              <a:rPr lang="en-US" sz="3200" b="1" dirty="0">
                <a:solidFill>
                  <a:srgbClr val="C00000"/>
                </a:solidFill>
                <a:latin typeface="Cambria" panose="02040503050406030204" pitchFamily="18" charset="0"/>
                <a:ea typeface="Cambria" panose="02040503050406030204" pitchFamily="18" charset="0"/>
              </a:rPr>
              <a:t>: </a:t>
            </a:r>
            <a:r>
              <a:rPr lang="vi-VN" sz="3200" b="1" dirty="0">
                <a:solidFill>
                  <a:srgbClr val="C00000"/>
                </a:solidFill>
                <a:latin typeface="Cambria" panose="02040503050406030204" pitchFamily="18" charset="0"/>
                <a:ea typeface="Cambria" panose="02040503050406030204" pitchFamily="18" charset="0"/>
              </a:rPr>
              <a:t>Nhà tài trợ đặc biệt của Cách mạng</a:t>
            </a:r>
            <a:endParaRPr lang="en-US" sz="3200" b="1" dirty="0">
              <a:solidFill>
                <a:srgbClr val="C0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62690408"/>
      </p:ext>
    </p:extLst>
  </p:cSld>
  <p:clrMapOvr>
    <a:masterClrMapping/>
  </p:clrMapOvr>
  <mc:AlternateContent xmlns:mc="http://schemas.openxmlformats.org/markup-compatibility/2006" xmlns:p14="http://schemas.microsoft.com/office/powerpoint/2010/main">
    <mc:Choice Requires="p14">
      <p:transition spd="slow" p14:dur="1300" advTm="71207">
        <p14:pan dir="r"/>
      </p:transition>
    </mc:Choice>
    <mc:Fallback xmlns="">
      <p:transition spd="slow" advTm="712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177648"/>
            <a:ext cx="10515600" cy="1569660"/>
          </a:xfrm>
          <a:prstGeom prst="rect">
            <a:avLst/>
          </a:prstGeom>
          <a:noFill/>
        </p:spPr>
        <p:txBody>
          <a:bodyPr wrap="square" rtlCol="0" anchor="ctr" anchorCtr="0">
            <a:spAutoFit/>
          </a:bodyPr>
          <a:lstStyle/>
          <a:p>
            <a:r>
              <a:rPr lang="en-US" sz="3200" b="1" dirty="0" err="1">
                <a:solidFill>
                  <a:srgbClr val="0070C0"/>
                </a:solidFill>
                <a:latin typeface="Cambria" panose="02040503050406030204" pitchFamily="18" charset="0"/>
                <a:ea typeface="Cambria" panose="02040503050406030204" pitchFamily="18" charset="0"/>
              </a:rPr>
              <a:t>Tìm</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hiểu</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bài</a:t>
            </a:r>
            <a:endParaRPr lang="en-US" sz="3200" b="1" dirty="0">
              <a:solidFill>
                <a:srgbClr val="0070C0"/>
              </a:solidFill>
              <a:latin typeface="Cambria" panose="02040503050406030204" pitchFamily="18" charset="0"/>
              <a:ea typeface="Cambria" panose="02040503050406030204" pitchFamily="18" charset="0"/>
            </a:endParaRPr>
          </a:p>
          <a:p>
            <a:pPr algn="just"/>
            <a:r>
              <a:rPr lang="en-US" sz="3200" b="1" dirty="0">
                <a:latin typeface="Cambria" panose="02040503050406030204" pitchFamily="18" charset="0"/>
                <a:ea typeface="Cambria" panose="02040503050406030204" pitchFamily="18" charset="0"/>
              </a:rPr>
              <a:t>3. </a:t>
            </a:r>
            <a:r>
              <a:rPr lang="vi-VN" sz="3200" b="1" dirty="0">
                <a:latin typeface="Cambria" panose="02040503050406030204" pitchFamily="18" charset="0"/>
                <a:ea typeface="Cambria" panose="02040503050406030204" pitchFamily="18" charset="0"/>
              </a:rPr>
              <a:t>Từ câu chuyện trên, em suy nghĩ như thế nào về trách nhiệm của công dân với đất nước</a:t>
            </a:r>
            <a:r>
              <a:rPr lang="en-US" sz="3200" b="1" dirty="0">
                <a:latin typeface="Cambria" panose="02040503050406030204" pitchFamily="18" charset="0"/>
                <a:ea typeface="Cambria" panose="02040503050406030204" pitchFamily="18" charset="0"/>
              </a:rPr>
              <a:t>?</a:t>
            </a:r>
          </a:p>
        </p:txBody>
      </p:sp>
      <p:sp>
        <p:nvSpPr>
          <p:cNvPr id="4" name="TextBox 3"/>
          <p:cNvSpPr txBox="1"/>
          <p:nvPr/>
        </p:nvSpPr>
        <p:spPr>
          <a:xfrm>
            <a:off x="838200" y="3193878"/>
            <a:ext cx="10515600" cy="2062103"/>
          </a:xfrm>
          <a:prstGeom prst="rect">
            <a:avLst/>
          </a:prstGeom>
          <a:noFill/>
        </p:spPr>
        <p:txBody>
          <a:bodyPr wrap="square" rtlCol="0" anchor="ctr" anchorCtr="0">
            <a:spAutoFit/>
          </a:bodyPr>
          <a:lstStyle/>
          <a:p>
            <a:pPr marL="457200" indent="-457200" algn="just">
              <a:buFont typeface="Wingdings" panose="05000000000000000000" pitchFamily="2" charset="2"/>
              <a:buChar char="à"/>
            </a:pPr>
            <a:r>
              <a:rPr lang="vi-VN" sz="3200" b="1" i="1" dirty="0">
                <a:solidFill>
                  <a:srgbClr val="C00000"/>
                </a:solidFill>
                <a:latin typeface="Cambria" panose="02040503050406030204" pitchFamily="18" charset="0"/>
                <a:ea typeface="Cambria" panose="02040503050406030204" pitchFamily="18" charset="0"/>
                <a:sym typeface="Wingdings" panose="05000000000000000000" pitchFamily="2" charset="2"/>
              </a:rPr>
              <a:t>Gợi ý:</a:t>
            </a:r>
          </a:p>
          <a:p>
            <a:pPr marL="457200" indent="-457200" algn="just">
              <a:buFontTx/>
              <a:buChar char="-"/>
            </a:pPr>
            <a:r>
              <a:rPr lang="vi-VN" sz="3200" b="1" i="1" dirty="0">
                <a:solidFill>
                  <a:srgbClr val="C00000"/>
                </a:solidFill>
                <a:latin typeface="Cambria" panose="02040503050406030204" pitchFamily="18" charset="0"/>
                <a:ea typeface="Cambria" panose="02040503050406030204" pitchFamily="18" charset="0"/>
                <a:sym typeface="Wingdings" panose="05000000000000000000" pitchFamily="2" charset="2"/>
              </a:rPr>
              <a:t>Người công dân phải biết đóng góp công sức của mình vào sự nghiệp xây dựng và bảo vệ Tổ quốc.</a:t>
            </a:r>
          </a:p>
          <a:p>
            <a:pPr marL="457200" indent="-457200" algn="just">
              <a:buFontTx/>
              <a:buChar char="-"/>
            </a:pPr>
            <a:r>
              <a:rPr lang="vi-VN" sz="3200" b="1" i="1" dirty="0">
                <a:solidFill>
                  <a:srgbClr val="C00000"/>
                </a:solidFill>
                <a:latin typeface="Cambria" panose="02040503050406030204" pitchFamily="18" charset="0"/>
                <a:ea typeface="Cambria" panose="02040503050406030204" pitchFamily="18" charset="0"/>
                <a:sym typeface="Wingdings" panose="05000000000000000000" pitchFamily="2" charset="2"/>
              </a:rPr>
              <a:t>Người công dân phải có trách nhiệm đối với đất nước.</a:t>
            </a:r>
            <a:endParaRPr lang="en-US" sz="3200" b="1" i="1" dirty="0">
              <a:solidFill>
                <a:srgbClr val="C00000"/>
              </a:solidFill>
              <a:latin typeface="Cambria" panose="02040503050406030204" pitchFamily="18" charset="0"/>
              <a:ea typeface="Cambria" panose="02040503050406030204" pitchFamily="18" charset="0"/>
              <a:sym typeface="Wingdings" panose="05000000000000000000" pitchFamily="2" charset="2"/>
            </a:endParaRPr>
          </a:p>
        </p:txBody>
      </p:sp>
      <p:sp>
        <p:nvSpPr>
          <p:cNvPr id="6" name="TextBox 5"/>
          <p:cNvSpPr txBox="1"/>
          <p:nvPr/>
        </p:nvSpPr>
        <p:spPr>
          <a:xfrm>
            <a:off x="1918811" y="146304"/>
            <a:ext cx="8340746" cy="584775"/>
          </a:xfrm>
          <a:prstGeom prst="rect">
            <a:avLst/>
          </a:prstGeom>
          <a:noFill/>
        </p:spPr>
        <p:txBody>
          <a:bodyPr wrap="none" rtlCol="0" anchor="ctr" anchorCtr="1">
            <a:spAutoFit/>
          </a:bodyPr>
          <a:lstStyle/>
          <a:p>
            <a:pPr algn="ctr"/>
            <a:r>
              <a:rPr lang="en-US" sz="3200" b="1" dirty="0" err="1">
                <a:solidFill>
                  <a:srgbClr val="C00000"/>
                </a:solidFill>
                <a:latin typeface="Cambria" panose="02040503050406030204" pitchFamily="18" charset="0"/>
                <a:ea typeface="Cambria" panose="02040503050406030204" pitchFamily="18" charset="0"/>
              </a:rPr>
              <a:t>Tập</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đọc</a:t>
            </a:r>
            <a:r>
              <a:rPr lang="en-US" sz="3200" b="1" dirty="0">
                <a:solidFill>
                  <a:srgbClr val="C00000"/>
                </a:solidFill>
                <a:latin typeface="Cambria" panose="02040503050406030204" pitchFamily="18" charset="0"/>
                <a:ea typeface="Cambria" panose="02040503050406030204" pitchFamily="18" charset="0"/>
              </a:rPr>
              <a:t>: </a:t>
            </a:r>
            <a:r>
              <a:rPr lang="vi-VN" sz="3200" b="1" dirty="0">
                <a:solidFill>
                  <a:srgbClr val="C00000"/>
                </a:solidFill>
                <a:latin typeface="Cambria" panose="02040503050406030204" pitchFamily="18" charset="0"/>
                <a:ea typeface="Cambria" panose="02040503050406030204" pitchFamily="18" charset="0"/>
              </a:rPr>
              <a:t>Nhà tài trợ đặc biệt của Cách mạng</a:t>
            </a:r>
            <a:endParaRPr lang="en-US" sz="3200" b="1" dirty="0">
              <a:solidFill>
                <a:srgbClr val="C0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079358307"/>
      </p:ext>
    </p:extLst>
  </p:cSld>
  <p:clrMapOvr>
    <a:masterClrMapping/>
  </p:clrMapOvr>
  <mc:AlternateContent xmlns:mc="http://schemas.openxmlformats.org/markup-compatibility/2006" xmlns:p14="http://schemas.microsoft.com/office/powerpoint/2010/main">
    <mc:Choice Requires="p14">
      <p:transition spd="slow" p14:dur="1300" advTm="31464">
        <p14:pan dir="r"/>
      </p:transition>
    </mc:Choice>
    <mc:Fallback xmlns="">
      <p:transition spd="slow" advTm="3146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90255" y="1008121"/>
            <a:ext cx="9213272" cy="3539430"/>
          </a:xfrm>
          <a:prstGeom prst="rect">
            <a:avLst/>
          </a:prstGeom>
          <a:noFill/>
        </p:spPr>
        <p:txBody>
          <a:bodyPr wrap="square" rtlCol="0" anchor="ctr" anchorCtr="0">
            <a:spAutoFit/>
          </a:bodyPr>
          <a:lstStyle/>
          <a:p>
            <a:pPr algn="ctr"/>
            <a:r>
              <a:rPr lang="en-US" sz="4000" b="1" dirty="0" err="1">
                <a:solidFill>
                  <a:srgbClr val="C00000"/>
                </a:solidFill>
                <a:latin typeface="Cambria" panose="02040503050406030204" pitchFamily="18" charset="0"/>
                <a:ea typeface="Cambria" panose="02040503050406030204" pitchFamily="18" charset="0"/>
              </a:rPr>
              <a:t>Nội</a:t>
            </a:r>
            <a:r>
              <a:rPr lang="en-US" sz="4000" b="1" dirty="0">
                <a:solidFill>
                  <a:srgbClr val="C00000"/>
                </a:solidFill>
                <a:latin typeface="Cambria" panose="02040503050406030204" pitchFamily="18" charset="0"/>
                <a:ea typeface="Cambria" panose="02040503050406030204" pitchFamily="18" charset="0"/>
              </a:rPr>
              <a:t> dung </a:t>
            </a:r>
            <a:r>
              <a:rPr lang="en-US" sz="4000" b="1" dirty="0" err="1">
                <a:solidFill>
                  <a:srgbClr val="C00000"/>
                </a:solidFill>
                <a:latin typeface="Cambria" panose="02040503050406030204" pitchFamily="18" charset="0"/>
                <a:ea typeface="Cambria" panose="02040503050406030204" pitchFamily="18" charset="0"/>
              </a:rPr>
              <a:t>bài</a:t>
            </a:r>
            <a:endParaRPr lang="en-US" sz="4000" b="1" dirty="0">
              <a:solidFill>
                <a:srgbClr val="C00000"/>
              </a:solidFill>
              <a:latin typeface="Cambria" panose="02040503050406030204" pitchFamily="18" charset="0"/>
              <a:ea typeface="Cambria" panose="02040503050406030204" pitchFamily="18" charset="0"/>
            </a:endParaRPr>
          </a:p>
          <a:p>
            <a:pPr algn="just"/>
            <a:endParaRPr lang="en-US" sz="4000" b="1" dirty="0">
              <a:latin typeface="Cambria" panose="02040503050406030204" pitchFamily="18" charset="0"/>
              <a:ea typeface="Cambria" panose="02040503050406030204" pitchFamily="18" charset="0"/>
            </a:endParaRPr>
          </a:p>
          <a:p>
            <a:pPr algn="just"/>
            <a:r>
              <a:rPr lang="vi-VN" sz="3600" b="1" dirty="0">
                <a:solidFill>
                  <a:srgbClr val="002060"/>
                </a:solidFill>
                <a:latin typeface="Cambria" panose="02040503050406030204" pitchFamily="18" charset="0"/>
                <a:ea typeface="Cambria" panose="02040503050406030204" pitchFamily="18" charset="0"/>
              </a:rPr>
              <a:t>Biểu dương một công dân yêu nước, một nhà tư sản đã trợ giúp Cách mạng rất nhiều tiền bạc, tài sản trong thời kì Cách mạng gặp rất nhiều khó khăn về tài chính.</a:t>
            </a:r>
            <a:endParaRPr lang="en-US" sz="4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35559212"/>
      </p:ext>
    </p:extLst>
  </p:cSld>
  <p:clrMapOvr>
    <a:masterClrMapping/>
  </p:clrMapOvr>
  <mc:AlternateContent xmlns:mc="http://schemas.openxmlformats.org/markup-compatibility/2006" xmlns:p14="http://schemas.microsoft.com/office/powerpoint/2010/main">
    <mc:Choice Requires="p14">
      <p:transition spd="slow" p14:dur="1400" advTm="103638">
        <p14:ripple/>
      </p:transition>
    </mc:Choice>
    <mc:Fallback xmlns="">
      <p:transition spd="slow" advTm="1036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18052" y="912119"/>
            <a:ext cx="8955896" cy="4220232"/>
          </a:xfrm>
          <a:prstGeom prst="rect">
            <a:avLst/>
          </a:prstGeom>
        </p:spPr>
      </p:pic>
      <p:sp>
        <p:nvSpPr>
          <p:cNvPr id="4" name="TextBox 3"/>
          <p:cNvSpPr txBox="1"/>
          <p:nvPr/>
        </p:nvSpPr>
        <p:spPr>
          <a:xfrm>
            <a:off x="3927586" y="138545"/>
            <a:ext cx="4336828" cy="646331"/>
          </a:xfrm>
          <a:prstGeom prst="rect">
            <a:avLst/>
          </a:prstGeom>
          <a:noFill/>
        </p:spPr>
        <p:txBody>
          <a:bodyPr wrap="none" rtlCol="0" anchor="ctr" anchorCtr="1">
            <a:spAutoFit/>
          </a:bodyPr>
          <a:lstStyle/>
          <a:p>
            <a:pPr algn="ctr"/>
            <a:r>
              <a:rPr lang="en-US" sz="36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Luyện</a:t>
            </a:r>
            <a:r>
              <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đọc</a:t>
            </a:r>
            <a:r>
              <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diễn</a:t>
            </a:r>
            <a:r>
              <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cảm</a:t>
            </a: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cxnSp>
        <p:nvCxnSpPr>
          <p:cNvPr id="6" name="Straight Connector 5"/>
          <p:cNvCxnSpPr/>
          <p:nvPr/>
        </p:nvCxnSpPr>
        <p:spPr>
          <a:xfrm>
            <a:off x="8005396" y="1440873"/>
            <a:ext cx="21627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539524" y="1939636"/>
            <a:ext cx="1311058" cy="19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90009" y="1440873"/>
            <a:ext cx="2781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041608" y="2452255"/>
            <a:ext cx="1539051" cy="138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39850" y="4502727"/>
            <a:ext cx="16405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94408" y="4502727"/>
            <a:ext cx="16109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75923" y="3990109"/>
            <a:ext cx="30884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42751277"/>
      </p:ext>
    </p:extLst>
  </p:cSld>
  <p:clrMapOvr>
    <a:masterClrMapping/>
  </p:clrMapOvr>
  <mc:AlternateContent xmlns:mc="http://schemas.openxmlformats.org/markup-compatibility/2006" xmlns:p14="http://schemas.microsoft.com/office/powerpoint/2010/main">
    <mc:Choice Requires="p14">
      <p:transition spd="slow" p14:dur="1600" advTm="83000">
        <p14:conveyor dir="l"/>
      </p:transition>
    </mc:Choice>
    <mc:Fallback xmlns="">
      <p:transition spd="slow" advTm="8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extBox 1"/>
          <p:cNvSpPr txBox="1"/>
          <p:nvPr/>
        </p:nvSpPr>
        <p:spPr>
          <a:xfrm>
            <a:off x="1461653" y="2189323"/>
            <a:ext cx="9428019" cy="2985433"/>
          </a:xfrm>
          <a:prstGeom prst="rect">
            <a:avLst/>
          </a:prstGeom>
          <a:noFill/>
        </p:spPr>
        <p:txBody>
          <a:bodyPr wrap="square" rtlCol="0" anchor="ctr" anchorCtr="0">
            <a:spAutoFit/>
          </a:bodyPr>
          <a:lstStyle/>
          <a:p>
            <a:pPr algn="ctr"/>
            <a:r>
              <a:rPr lang="en-US" sz="4400" b="1" dirty="0">
                <a:solidFill>
                  <a:srgbClr val="002060"/>
                </a:solidFill>
                <a:latin typeface="Cambria" panose="02040503050406030204" pitchFamily="18" charset="0"/>
                <a:ea typeface="Cambria" panose="02040503050406030204" pitchFamily="18" charset="0"/>
              </a:rPr>
              <a:t>DẶN DÒ</a:t>
            </a:r>
          </a:p>
          <a:p>
            <a:pPr algn="ctr"/>
            <a:endParaRPr lang="en-US" sz="3600" dirty="0">
              <a:solidFill>
                <a:srgbClr val="00B050"/>
              </a:solidFill>
              <a:latin typeface="Cambria" panose="02040503050406030204" pitchFamily="18" charset="0"/>
              <a:ea typeface="Cambria" panose="02040503050406030204" pitchFamily="18" charset="0"/>
            </a:endParaRPr>
          </a:p>
          <a:p>
            <a:pPr marL="285750" indent="-285750" algn="just">
              <a:buFontTx/>
              <a:buChar char="-"/>
            </a:pPr>
            <a:r>
              <a:rPr lang="en-US" sz="3600" b="1" dirty="0" err="1">
                <a:latin typeface="Cambria" panose="02040503050406030204" pitchFamily="18" charset="0"/>
                <a:ea typeface="Cambria" panose="02040503050406030204" pitchFamily="18" charset="0"/>
              </a:rPr>
              <a:t>Luyện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đọc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diễn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cảm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và</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trả</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lời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câu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hỏi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vi-VN" sz="3600" b="1" dirty="0">
                <a:latin typeface="Cambria" panose="02040503050406030204" pitchFamily="18" charset="0"/>
                <a:ea typeface="Cambria" panose="02040503050406030204" pitchFamily="18" charset="0"/>
              </a:rPr>
              <a:t>Nhà tài trợ đặc biệt của Cách mạng”</a:t>
            </a:r>
            <a:endParaRPr lang="en-US" sz="3600" b="1" dirty="0">
              <a:latin typeface="Cambria" panose="02040503050406030204" pitchFamily="18" charset="0"/>
              <a:ea typeface="Cambria" panose="02040503050406030204" pitchFamily="18" charset="0"/>
            </a:endParaRPr>
          </a:p>
          <a:p>
            <a:pPr marL="285750" indent="-285750" algn="just">
              <a:buFontTx/>
              <a:buChar char="-"/>
            </a:pPr>
            <a:r>
              <a:rPr lang="en-US" sz="3600" b="1" dirty="0" err="1">
                <a:latin typeface="Cambria" panose="02040503050406030204" pitchFamily="18" charset="0"/>
                <a:ea typeface="Cambria" panose="02040503050406030204" pitchFamily="18" charset="0"/>
              </a:rPr>
              <a:t>Chuẩn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bị</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tuần</a:t>
            </a:r>
            <a:r>
              <a:rPr lang="en-US" sz="3600" b="1" dirty="0">
                <a:latin typeface="Cambria" panose="02040503050406030204" pitchFamily="18" charset="0"/>
                <a:ea typeface="Cambria" panose="02040503050406030204" pitchFamily="18" charset="0"/>
              </a:rPr>
              <a:t> 2</a:t>
            </a:r>
            <a:r>
              <a:rPr lang="vi-VN" sz="3600" b="1" dirty="0">
                <a:latin typeface="Cambria" panose="02040503050406030204" pitchFamily="18" charset="0"/>
                <a:ea typeface="Cambria" panose="02040503050406030204" pitchFamily="18" charset="0"/>
              </a:rPr>
              <a:t>1</a:t>
            </a:r>
            <a:r>
              <a:rPr lang="en-US" sz="3600" b="1" dirty="0">
                <a:latin typeface="Cambria" panose="02040503050406030204" pitchFamily="18" charset="0"/>
                <a:ea typeface="Cambria" panose="02040503050406030204" pitchFamily="18" charset="0"/>
              </a:rPr>
              <a:t>: “</a:t>
            </a:r>
            <a:r>
              <a:rPr lang="vi-VN" sz="3600" b="1" dirty="0">
                <a:latin typeface="Cambria" panose="02040503050406030204" pitchFamily="18" charset="0"/>
                <a:ea typeface="Cambria" panose="02040503050406030204" pitchFamily="18" charset="0"/>
              </a:rPr>
              <a:t>Trí dũng song toàn</a:t>
            </a:r>
            <a:r>
              <a:rPr lang="en-US" sz="36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92860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27597">
        <p15:prstTrans prst="origami"/>
      </p:transition>
    </mc:Choice>
    <mc:Fallback xmlns="">
      <p:transition spd="slow" advTm="27597">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6069" y="224418"/>
            <a:ext cx="8468094" cy="1569660"/>
          </a:xfrm>
          <a:prstGeom prst="rect">
            <a:avLst/>
          </a:prstGeom>
          <a:noFill/>
        </p:spPr>
        <p:txBody>
          <a:bodyPr wrap="square" rtlCol="0" anchor="ctr" anchorCtr="0">
            <a:spAutoFit/>
          </a:bodyPr>
          <a:lstStyle/>
          <a:p>
            <a:pPr algn="ctr"/>
            <a:r>
              <a:rPr lang="en-US" sz="3200" b="1" dirty="0" err="1">
                <a:solidFill>
                  <a:srgbClr val="C00000"/>
                </a:solidFill>
                <a:latin typeface="Cambria" panose="02040503050406030204" pitchFamily="18" charset="0"/>
                <a:ea typeface="Cambria" panose="02040503050406030204" pitchFamily="18" charset="0"/>
              </a:rPr>
              <a:t>Tập</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đọc</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Nhà</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tài</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trợ</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đặc</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biệt</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của</a:t>
            </a:r>
            <a:r>
              <a:rPr lang="en-US" sz="3200" b="1" dirty="0">
                <a:solidFill>
                  <a:srgbClr val="C00000"/>
                </a:solidFill>
                <a:latin typeface="Cambria" panose="02040503050406030204" pitchFamily="18" charset="0"/>
                <a:ea typeface="Cambria" panose="02040503050406030204" pitchFamily="18" charset="0"/>
              </a:rPr>
              <a:t> </a:t>
            </a:r>
            <a:r>
              <a:rPr lang="vi-VN" sz="3200" b="1" dirty="0" err="1">
                <a:solidFill>
                  <a:srgbClr val="C00000"/>
                </a:solidFill>
                <a:latin typeface="Cambria" panose="02040503050406030204" pitchFamily="18" charset="0"/>
                <a:ea typeface="Cambria" panose="02040503050406030204" pitchFamily="18" charset="0"/>
              </a:rPr>
              <a:t>C</a:t>
            </a:r>
            <a:r>
              <a:rPr lang="en-US" sz="3200" b="1" dirty="0" err="1">
                <a:solidFill>
                  <a:srgbClr val="C00000"/>
                </a:solidFill>
                <a:latin typeface="Cambria" panose="02040503050406030204" pitchFamily="18" charset="0"/>
                <a:ea typeface="Cambria" panose="02040503050406030204" pitchFamily="18" charset="0"/>
              </a:rPr>
              <a:t>ách</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mạng</a:t>
            </a:r>
            <a:endParaRPr lang="en-US" sz="3200" b="1" dirty="0">
              <a:solidFill>
                <a:srgbClr val="C00000"/>
              </a:solidFill>
              <a:latin typeface="Cambria" panose="02040503050406030204" pitchFamily="18" charset="0"/>
              <a:ea typeface="Cambria" panose="02040503050406030204" pitchFamily="18" charset="0"/>
            </a:endParaRPr>
          </a:p>
          <a:p>
            <a:pPr algn="r"/>
            <a:r>
              <a:rPr lang="en-US" sz="3200" b="1" dirty="0">
                <a:latin typeface="Cambria" panose="02040503050406030204" pitchFamily="18" charset="0"/>
                <a:ea typeface="Cambria" panose="02040503050406030204" pitchFamily="18" charset="0"/>
              </a:rPr>
              <a:t>(</a:t>
            </a:r>
            <a:r>
              <a:rPr lang="en-US" sz="3200" b="1" dirty="0" err="1">
                <a:latin typeface="Cambria" panose="02040503050406030204" pitchFamily="18" charset="0"/>
                <a:ea typeface="Cambria" panose="02040503050406030204" pitchFamily="18" charset="0"/>
              </a:rPr>
              <a:t>Phạm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Khải</a:t>
            </a:r>
            <a:r>
              <a:rPr lang="en-US" sz="3200" b="1" dirty="0">
                <a:latin typeface="Cambria" panose="02040503050406030204" pitchFamily="18" charset="0"/>
                <a:ea typeface="Cambria" panose="02040503050406030204" pitchFamily="18" charset="0"/>
              </a:rPr>
              <a:t>)</a:t>
            </a:r>
          </a:p>
          <a:p>
            <a:pPr algn="ctr"/>
            <a:r>
              <a:rPr lang="en-US" sz="3200" b="1" dirty="0">
                <a:latin typeface="Cambria" panose="02040503050406030204" pitchFamily="18" charset="0"/>
                <a:ea typeface="Cambria" panose="02040503050406030204" pitchFamily="18" charset="0"/>
              </a:rPr>
              <a:t>SGK </a:t>
            </a:r>
            <a:r>
              <a:rPr lang="en-US" sz="3200" b="1" dirty="0" err="1">
                <a:latin typeface="Cambria" panose="02040503050406030204" pitchFamily="18" charset="0"/>
                <a:ea typeface="Cambria" panose="02040503050406030204" pitchFamily="18" charset="0"/>
              </a:rPr>
              <a:t>Tiếng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Việt</a:t>
            </a:r>
            <a:r>
              <a:rPr lang="en-US" sz="3200" b="1" dirty="0">
                <a:latin typeface="Cambria" panose="02040503050406030204" pitchFamily="18" charset="0"/>
                <a:ea typeface="Cambria" panose="02040503050406030204" pitchFamily="18" charset="0"/>
              </a:rPr>
              <a:t> 5 – </a:t>
            </a:r>
            <a:r>
              <a:rPr lang="en-US" sz="3200" b="1" dirty="0" err="1">
                <a:latin typeface="Cambria" panose="02040503050406030204" pitchFamily="18" charset="0"/>
                <a:ea typeface="Cambria" panose="02040503050406030204" pitchFamily="18" charset="0"/>
              </a:rPr>
              <a:t>tập</a:t>
            </a:r>
            <a:r>
              <a:rPr lang="en-US" sz="3200" b="1" dirty="0">
                <a:latin typeface="Cambria" panose="02040503050406030204" pitchFamily="18" charset="0"/>
                <a:ea typeface="Cambria" panose="02040503050406030204" pitchFamily="18" charset="0"/>
              </a:rPr>
              <a:t> 2 – </a:t>
            </a:r>
            <a:r>
              <a:rPr lang="en-US" sz="3200" b="1" dirty="0" err="1">
                <a:latin typeface="Cambria" panose="02040503050406030204" pitchFamily="18" charset="0"/>
                <a:ea typeface="Cambria" panose="02040503050406030204" pitchFamily="18" charset="0"/>
              </a:rPr>
              <a:t>trang</a:t>
            </a:r>
            <a:r>
              <a:rPr lang="en-US" sz="3200" b="1" dirty="0">
                <a:latin typeface="Cambria" panose="02040503050406030204" pitchFamily="18" charset="0"/>
                <a:ea typeface="Cambria" panose="02040503050406030204" pitchFamily="18" charset="0"/>
              </a:rPr>
              <a:t> 20, 21</a:t>
            </a:r>
          </a:p>
        </p:txBody>
      </p:sp>
      <p:pic>
        <p:nvPicPr>
          <p:cNvPr id="2" name="Picture 1"/>
          <p:cNvPicPr>
            <a:picLocks noChangeAspect="1"/>
          </p:cNvPicPr>
          <p:nvPr/>
        </p:nvPicPr>
        <p:blipFill>
          <a:blip r:embed="rId2"/>
          <a:stretch>
            <a:fillRect/>
          </a:stretch>
        </p:blipFill>
        <p:spPr>
          <a:xfrm>
            <a:off x="3814764" y="1966768"/>
            <a:ext cx="4204304" cy="4662632"/>
          </a:xfrm>
          <a:prstGeom prst="rect">
            <a:avLst/>
          </a:prstGeom>
        </p:spPr>
      </p:pic>
    </p:spTree>
    <p:extLst>
      <p:ext uri="{BB962C8B-B14F-4D97-AF65-F5344CB8AC3E}">
        <p14:creationId xmlns:p14="http://schemas.microsoft.com/office/powerpoint/2010/main" val="2731033276"/>
      </p:ext>
    </p:extLst>
  </p:cSld>
  <p:clrMapOvr>
    <a:masterClrMapping/>
  </p:clrMapOvr>
  <mc:AlternateContent xmlns:mc="http://schemas.openxmlformats.org/markup-compatibility/2006" xmlns:p14="http://schemas.microsoft.com/office/powerpoint/2010/main">
    <mc:Choice Requires="p14">
      <p:transition spd="slow" p14:dur="1250" advTm="53012">
        <p14:switch dir="r"/>
      </p:transition>
    </mc:Choice>
    <mc:Fallback xmlns="">
      <p:transition spd="slow" advTm="53012">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6039" y="114300"/>
            <a:ext cx="5847627" cy="480131"/>
          </a:xfrm>
        </p:spPr>
        <p:txBody>
          <a:bodyPr wrap="none" anchor="ctr" anchorCtr="0">
            <a:spAutoFit/>
          </a:bodyPr>
          <a:lstStyle/>
          <a:p>
            <a:pPr marL="0" indent="0" algn="ctr">
              <a:buNone/>
            </a:pPr>
            <a:r>
              <a:rPr lang="vi-VN" b="1" dirty="0">
                <a:solidFill>
                  <a:srgbClr val="C00000"/>
                </a:solidFill>
                <a:latin typeface="Cambria" panose="02040503050406030204" pitchFamily="18" charset="0"/>
                <a:ea typeface="Cambria" panose="02040503050406030204" pitchFamily="18" charset="0"/>
              </a:rPr>
              <a:t>Nhà tài trợ đặc biệt của Cách mạng</a:t>
            </a:r>
            <a:endParaRPr lang="vi-VN" b="1" dirty="0">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rotWithShape="1">
          <a:blip r:embed="rId3"/>
          <a:srcRect l="2123" t="1691" r="632" b="533"/>
          <a:stretch/>
        </p:blipFill>
        <p:spPr>
          <a:xfrm>
            <a:off x="309129" y="742950"/>
            <a:ext cx="11601449" cy="5800725"/>
          </a:xfrm>
          <a:prstGeom prst="rect">
            <a:avLst/>
          </a:prstGeom>
        </p:spPr>
      </p:pic>
    </p:spTree>
    <p:extLst>
      <p:ext uri="{BB962C8B-B14F-4D97-AF65-F5344CB8AC3E}">
        <p14:creationId xmlns:p14="http://schemas.microsoft.com/office/powerpoint/2010/main" val="885388352"/>
      </p:ext>
    </p:extLst>
  </p:cSld>
  <p:clrMapOvr>
    <a:masterClrMapping/>
  </p:clrMapOvr>
  <mc:AlternateContent xmlns:mc="http://schemas.openxmlformats.org/markup-compatibility/2006" xmlns:p14="http://schemas.microsoft.com/office/powerpoint/2010/main">
    <mc:Choice Requires="p14">
      <p:transition spd="slow" p14:dur="1600" advTm="131676">
        <p14:prism isInverted="1"/>
      </p:transition>
    </mc:Choice>
    <mc:Fallback xmlns="">
      <p:transition spd="slow" advTm="131676">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1576" y="480834"/>
            <a:ext cx="11581625" cy="5705653"/>
          </a:xfrm>
          <a:prstGeom prst="rect">
            <a:avLst/>
          </a:prstGeom>
        </p:spPr>
      </p:pic>
    </p:spTree>
    <p:extLst>
      <p:ext uri="{BB962C8B-B14F-4D97-AF65-F5344CB8AC3E}">
        <p14:creationId xmlns:p14="http://schemas.microsoft.com/office/powerpoint/2010/main" val="3697634471"/>
      </p:ext>
    </p:extLst>
  </p:cSld>
  <p:clrMapOvr>
    <a:masterClrMapping/>
  </p:clrMapOvr>
  <mc:AlternateContent xmlns:mc="http://schemas.openxmlformats.org/markup-compatibility/2006" xmlns:p14="http://schemas.microsoft.com/office/powerpoint/2010/main">
    <mc:Choice Requires="p14">
      <p:transition spd="slow" p14:dur="1600" advTm="131676">
        <p14:prism isInverted="1"/>
      </p:transition>
    </mc:Choice>
    <mc:Fallback xmlns="">
      <p:transition spd="slow" advTm="131676">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9553" y="1137316"/>
            <a:ext cx="10418618" cy="3539430"/>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Bài</a:t>
            </a:r>
            <a:r>
              <a:rPr lang="en-US" sz="3200" b="1" dirty="0">
                <a:latin typeface="Cambria" panose="02040503050406030204" pitchFamily="18" charset="0"/>
                <a:ea typeface="Cambria" panose="02040503050406030204" pitchFamily="18" charset="0"/>
              </a:rPr>
              <a:t> chia </a:t>
            </a:r>
            <a:r>
              <a:rPr lang="en-US" sz="3200" b="1" dirty="0" err="1">
                <a:latin typeface="Cambria" panose="02040503050406030204" pitchFamily="18" charset="0"/>
                <a:ea typeface="Cambria" panose="02040503050406030204" pitchFamily="18" charset="0"/>
              </a:rPr>
              <a:t>làm</a:t>
            </a:r>
            <a:r>
              <a:rPr lang="en-US" sz="3200" b="1" dirty="0">
                <a:latin typeface="Cambria" panose="02040503050406030204" pitchFamily="18" charset="0"/>
                <a:ea typeface="Cambria" panose="02040503050406030204" pitchFamily="18" charset="0"/>
              </a:rPr>
              <a:t> </a:t>
            </a:r>
            <a:r>
              <a:rPr lang="vi-VN" sz="3200" b="1" dirty="0">
                <a:latin typeface="Cambria" panose="02040503050406030204" pitchFamily="18" charset="0"/>
                <a:ea typeface="Cambria" panose="02040503050406030204" pitchFamily="18" charset="0"/>
              </a:rPr>
              <a:t>5</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đoạn</a:t>
            </a:r>
            <a:r>
              <a:rPr lang="en-US" sz="3200" b="1" dirty="0">
                <a:latin typeface="Cambria" panose="02040503050406030204" pitchFamily="18" charset="0"/>
                <a:ea typeface="Cambria" panose="02040503050406030204" pitchFamily="18" charset="0"/>
              </a:rPr>
              <a:t>:</a:t>
            </a:r>
          </a:p>
          <a:p>
            <a:endParaRPr lang="en-US" sz="3200" b="1" dirty="0">
              <a:latin typeface="Cambria" panose="02040503050406030204" pitchFamily="18" charset="0"/>
              <a:ea typeface="Cambria" panose="02040503050406030204" pitchFamily="18" charset="0"/>
            </a:endParaRPr>
          </a:p>
          <a:p>
            <a:pPr marL="285750" indent="-285750">
              <a:buFontTx/>
              <a:buChar char="-"/>
            </a:pPr>
            <a:r>
              <a:rPr lang="en-US" sz="3200" b="1" dirty="0" err="1">
                <a:latin typeface="Cambria" panose="02040503050406030204" pitchFamily="18" charset="0"/>
                <a:ea typeface="Cambria" panose="02040503050406030204" pitchFamily="18" charset="0"/>
              </a:rPr>
              <a:t>Đoạn</a:t>
            </a:r>
            <a:r>
              <a:rPr lang="en-US" sz="3200" b="1" dirty="0">
                <a:latin typeface="Cambria" panose="02040503050406030204" pitchFamily="18" charset="0"/>
                <a:ea typeface="Cambria" panose="02040503050406030204" pitchFamily="18" charset="0"/>
              </a:rPr>
              <a:t> 1: </a:t>
            </a:r>
            <a:r>
              <a:rPr lang="en-US" sz="3200" b="1" dirty="0" err="1">
                <a:latin typeface="Cambria" panose="02040503050406030204" pitchFamily="18" charset="0"/>
                <a:ea typeface="Cambria" panose="02040503050406030204" pitchFamily="18" charset="0"/>
              </a:rPr>
              <a:t>Từ</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đầu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đến</a:t>
            </a:r>
            <a:r>
              <a:rPr lang="en-US" sz="3200" b="1" dirty="0">
                <a:latin typeface="Cambria" panose="02040503050406030204" pitchFamily="18" charset="0"/>
                <a:ea typeface="Cambria" panose="02040503050406030204" pitchFamily="18" charset="0"/>
              </a:rPr>
              <a:t> “</a:t>
            </a:r>
            <a:r>
              <a:rPr lang="vi-VN" sz="3200" b="1" dirty="0">
                <a:latin typeface="Cambria" panose="02040503050406030204" pitchFamily="18" charset="0"/>
                <a:ea typeface="Cambria" panose="02040503050406030204" pitchFamily="18" charset="0"/>
              </a:rPr>
              <a:t>Hòa Bình.”</a:t>
            </a:r>
            <a:endParaRPr lang="en-US" sz="3200" b="1" dirty="0">
              <a:latin typeface="Cambria" panose="02040503050406030204" pitchFamily="18" charset="0"/>
              <a:ea typeface="Cambria" panose="02040503050406030204" pitchFamily="18" charset="0"/>
            </a:endParaRPr>
          </a:p>
          <a:p>
            <a:pPr marL="285750" indent="-285750">
              <a:buFontTx/>
              <a:buChar char="-"/>
            </a:pPr>
            <a:r>
              <a:rPr lang="en-US" sz="3200" b="1" dirty="0" err="1">
                <a:latin typeface="Cambria" panose="02040503050406030204" pitchFamily="18" charset="0"/>
                <a:ea typeface="Cambria" panose="02040503050406030204" pitchFamily="18" charset="0"/>
              </a:rPr>
              <a:t>Đoạn</a:t>
            </a:r>
            <a:r>
              <a:rPr lang="en-US" sz="3200" b="1" dirty="0">
                <a:latin typeface="Cambria" panose="02040503050406030204" pitchFamily="18" charset="0"/>
                <a:ea typeface="Cambria" panose="02040503050406030204" pitchFamily="18" charset="0"/>
              </a:rPr>
              <a:t> 2: </a:t>
            </a:r>
            <a:r>
              <a:rPr lang="vi-VN" sz="3200" b="1" dirty="0">
                <a:latin typeface="Cambria" panose="02040503050406030204" pitchFamily="18" charset="0"/>
                <a:ea typeface="Cambria" panose="02040503050406030204" pitchFamily="18" charset="0"/>
              </a:rPr>
              <a:t>Từ “Với lòng nhiệt thành” đến “24 đồng.”</a:t>
            </a:r>
          </a:p>
          <a:p>
            <a:pPr marL="285750" indent="-285750">
              <a:buFontTx/>
              <a:buChar char="-"/>
            </a:pPr>
            <a:r>
              <a:rPr lang="vi-VN" sz="3200" b="1" dirty="0">
                <a:latin typeface="Cambria" panose="02040503050406030204" pitchFamily="18" charset="0"/>
                <a:ea typeface="Cambria" panose="02040503050406030204" pitchFamily="18" charset="0"/>
              </a:rPr>
              <a:t>Đoạn 3: Từ “Khi Cách mạng” đến “phụ trách quỹ.”</a:t>
            </a:r>
          </a:p>
          <a:p>
            <a:pPr marL="285750" indent="-285750">
              <a:buFontTx/>
              <a:buChar char="-"/>
            </a:pPr>
            <a:r>
              <a:rPr lang="vi-VN" sz="3200" b="1" dirty="0">
                <a:latin typeface="Cambria" panose="02040503050406030204" pitchFamily="18" charset="0"/>
                <a:ea typeface="Cambria" panose="02040503050406030204" pitchFamily="18" charset="0"/>
              </a:rPr>
              <a:t>Đoạn 4: Từ “Trong thời kì” đến “cho Nhà nước.”</a:t>
            </a:r>
          </a:p>
          <a:p>
            <a:pPr marL="285750" indent="-285750">
              <a:buFontTx/>
              <a:buChar char="-"/>
            </a:pPr>
            <a:r>
              <a:rPr lang="vi-VN" sz="3200" b="1" dirty="0">
                <a:latin typeface="Cambria" panose="02040503050406030204" pitchFamily="18" charset="0"/>
                <a:ea typeface="Cambria" panose="02040503050406030204" pitchFamily="18" charset="0"/>
              </a:rPr>
              <a:t>Đoạn 5: Từ “Trong suốt cuộc đời” đến hết.</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424482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8811" y="146304"/>
            <a:ext cx="8340746" cy="584775"/>
          </a:xfrm>
          <a:prstGeom prst="rect">
            <a:avLst/>
          </a:prstGeom>
          <a:noFill/>
        </p:spPr>
        <p:txBody>
          <a:bodyPr wrap="none" rtlCol="0" anchor="ctr" anchorCtr="1">
            <a:spAutoFit/>
          </a:bodyPr>
          <a:lstStyle/>
          <a:p>
            <a:pPr algn="ctr"/>
            <a:r>
              <a:rPr lang="en-US" sz="3200" b="1" dirty="0" err="1">
                <a:solidFill>
                  <a:srgbClr val="C00000"/>
                </a:solidFill>
                <a:latin typeface="Cambria" panose="02040503050406030204" pitchFamily="18" charset="0"/>
                <a:ea typeface="Cambria" panose="02040503050406030204" pitchFamily="18" charset="0"/>
              </a:rPr>
              <a:t>Tập</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đọc</a:t>
            </a:r>
            <a:r>
              <a:rPr lang="en-US" sz="3200" b="1" dirty="0">
                <a:solidFill>
                  <a:srgbClr val="C00000"/>
                </a:solidFill>
                <a:latin typeface="Cambria" panose="02040503050406030204" pitchFamily="18" charset="0"/>
                <a:ea typeface="Cambria" panose="02040503050406030204" pitchFamily="18" charset="0"/>
              </a:rPr>
              <a:t>: </a:t>
            </a:r>
            <a:r>
              <a:rPr lang="vi-VN" sz="3200" b="1" dirty="0">
                <a:solidFill>
                  <a:srgbClr val="C00000"/>
                </a:solidFill>
                <a:latin typeface="Cambria" panose="02040503050406030204" pitchFamily="18" charset="0"/>
                <a:ea typeface="Cambria" panose="02040503050406030204" pitchFamily="18" charset="0"/>
              </a:rPr>
              <a:t>Nhà tài trợ đặc biệt của Cách mạng</a:t>
            </a:r>
            <a:endParaRPr lang="en-US" sz="3200" b="1" dirty="0">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2106946" y="1116235"/>
            <a:ext cx="2079415" cy="584775"/>
          </a:xfrm>
          <a:prstGeom prst="rect">
            <a:avLst/>
          </a:prstGeom>
          <a:noFill/>
        </p:spPr>
        <p:txBody>
          <a:bodyPr wrap="none" rtlCol="0" anchor="ctr" anchorCtr="0">
            <a:spAutoFit/>
          </a:bodyPr>
          <a:lstStyle/>
          <a:p>
            <a:r>
              <a:rPr lang="en-US" sz="3200" b="1" dirty="0" err="1">
                <a:solidFill>
                  <a:srgbClr val="9900CC"/>
                </a:solidFill>
                <a:latin typeface="Cambria" panose="02040503050406030204" pitchFamily="18" charset="0"/>
                <a:ea typeface="Cambria" panose="02040503050406030204" pitchFamily="18" charset="0"/>
              </a:rPr>
              <a:t>Luyện</a:t>
            </a:r>
            <a:r>
              <a:rPr lang="en-US" sz="3200" b="1" dirty="0">
                <a:solidFill>
                  <a:srgbClr val="9900CC"/>
                </a:solidFill>
                <a:latin typeface="Cambria" panose="02040503050406030204" pitchFamily="18" charset="0"/>
                <a:ea typeface="Cambria" panose="02040503050406030204" pitchFamily="18" charset="0"/>
              </a:rPr>
              <a:t> </a:t>
            </a:r>
            <a:r>
              <a:rPr lang="en-US" sz="3200" b="1" dirty="0" err="1">
                <a:solidFill>
                  <a:srgbClr val="9900CC"/>
                </a:solidFill>
                <a:latin typeface="Cambria" panose="02040503050406030204" pitchFamily="18" charset="0"/>
                <a:ea typeface="Cambria" panose="02040503050406030204" pitchFamily="18" charset="0"/>
              </a:rPr>
              <a:t>đọc</a:t>
            </a:r>
            <a:endParaRPr lang="en-US" sz="3200" b="1" dirty="0">
              <a:solidFill>
                <a:srgbClr val="9900CC"/>
              </a:solidFill>
              <a:latin typeface="Cambria" panose="02040503050406030204" pitchFamily="18" charset="0"/>
              <a:ea typeface="Cambria" panose="02040503050406030204" pitchFamily="18" charset="0"/>
            </a:endParaRPr>
          </a:p>
        </p:txBody>
      </p:sp>
      <p:sp>
        <p:nvSpPr>
          <p:cNvPr id="7" name="TextBox 6"/>
          <p:cNvSpPr txBox="1"/>
          <p:nvPr/>
        </p:nvSpPr>
        <p:spPr>
          <a:xfrm>
            <a:off x="8005640" y="1116235"/>
            <a:ext cx="2560316" cy="584775"/>
          </a:xfrm>
          <a:prstGeom prst="rect">
            <a:avLst/>
          </a:prstGeom>
          <a:noFill/>
        </p:spPr>
        <p:txBody>
          <a:bodyPr wrap="none" rtlCol="0" anchor="ctr" anchorCtr="0">
            <a:spAutoFit/>
          </a:bodyPr>
          <a:lstStyle/>
          <a:p>
            <a:r>
              <a:rPr lang="en-US" sz="3200" b="1">
                <a:solidFill>
                  <a:srgbClr val="9900CC"/>
                </a:solidFill>
                <a:latin typeface="Cambria" panose="02040503050406030204" pitchFamily="18" charset="0"/>
                <a:ea typeface="Cambria" panose="02040503050406030204" pitchFamily="18" charset="0"/>
              </a:rPr>
              <a:t>Tìm hiểu bài</a:t>
            </a:r>
          </a:p>
        </p:txBody>
      </p:sp>
      <p:cxnSp>
        <p:nvCxnSpPr>
          <p:cNvPr id="9" name="Straight Connector 8"/>
          <p:cNvCxnSpPr/>
          <p:nvPr/>
        </p:nvCxnSpPr>
        <p:spPr>
          <a:xfrm flipH="1">
            <a:off x="6082145" y="1145899"/>
            <a:ext cx="7032" cy="3772465"/>
          </a:xfrm>
          <a:prstGeom prst="line">
            <a:avLst/>
          </a:prstGeom>
          <a:ln w="38100"/>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2106946" y="2626631"/>
            <a:ext cx="1843774" cy="584775"/>
          </a:xfrm>
          <a:prstGeom prst="rect">
            <a:avLst/>
          </a:prstGeom>
          <a:noFill/>
        </p:spPr>
        <p:txBody>
          <a:bodyPr wrap="none" rtlCol="0" anchor="ctr" anchorCtr="0">
            <a:spAutoFit/>
          </a:bodyPr>
          <a:lstStyle/>
          <a:p>
            <a:r>
              <a:rPr lang="vi-VN" sz="3200" b="1" dirty="0">
                <a:latin typeface="Cambria" panose="02040503050406030204" pitchFamily="18" charset="0"/>
                <a:ea typeface="Cambria" panose="02040503050406030204" pitchFamily="18" charset="0"/>
              </a:rPr>
              <a:t>đồn điền</a:t>
            </a:r>
            <a:endParaRPr lang="en-US" sz="3200" b="1" dirty="0">
              <a:latin typeface="Cambria" panose="02040503050406030204" pitchFamily="18" charset="0"/>
              <a:ea typeface="Cambria" panose="02040503050406030204" pitchFamily="18" charset="0"/>
            </a:endParaRPr>
          </a:p>
        </p:txBody>
      </p:sp>
      <p:sp>
        <p:nvSpPr>
          <p:cNvPr id="13" name="TextBox 12"/>
          <p:cNvSpPr txBox="1"/>
          <p:nvPr/>
        </p:nvSpPr>
        <p:spPr>
          <a:xfrm>
            <a:off x="2106946" y="3381829"/>
            <a:ext cx="3603679" cy="584775"/>
          </a:xfrm>
          <a:prstGeom prst="rect">
            <a:avLst/>
          </a:prstGeom>
          <a:noFill/>
        </p:spPr>
        <p:txBody>
          <a:bodyPr wrap="none" rtlCol="0" anchor="ctr" anchorCtr="0">
            <a:spAutoFit/>
          </a:bodyPr>
          <a:lstStyle/>
          <a:p>
            <a:r>
              <a:rPr lang="vi-VN" sz="3200" b="1" dirty="0">
                <a:latin typeface="Cambria" panose="02040503050406030204" pitchFamily="18" charset="0"/>
                <a:ea typeface="Cambria" panose="02040503050406030204" pitchFamily="18" charset="0"/>
              </a:rPr>
              <a:t>tay hòm chìa khóa</a:t>
            </a:r>
            <a:endParaRPr lang="en-US" sz="3200" b="1" dirty="0">
              <a:latin typeface="Cambria" panose="02040503050406030204" pitchFamily="18" charset="0"/>
              <a:ea typeface="Cambria" panose="02040503050406030204" pitchFamily="18" charset="0"/>
            </a:endParaRPr>
          </a:p>
        </p:txBody>
      </p:sp>
      <p:sp>
        <p:nvSpPr>
          <p:cNvPr id="15" name="TextBox 14"/>
          <p:cNvSpPr txBox="1"/>
          <p:nvPr/>
        </p:nvSpPr>
        <p:spPr>
          <a:xfrm>
            <a:off x="2106946" y="1864203"/>
            <a:ext cx="1387303" cy="584775"/>
          </a:xfrm>
          <a:prstGeom prst="rect">
            <a:avLst/>
          </a:prstGeom>
          <a:noFill/>
        </p:spPr>
        <p:txBody>
          <a:bodyPr wrap="none" rtlCol="0" anchor="ctr" anchorCtr="0">
            <a:spAutoFit/>
          </a:bodyPr>
          <a:lstStyle/>
          <a:p>
            <a:r>
              <a:rPr lang="vi-VN" sz="3200" b="1" dirty="0">
                <a:latin typeface="Cambria" panose="02040503050406030204" pitchFamily="18" charset="0"/>
                <a:ea typeface="Cambria" panose="02040503050406030204" pitchFamily="18" charset="0"/>
              </a:rPr>
              <a:t>tài trợ</a:t>
            </a:r>
            <a:endParaRPr lang="en-US" sz="3200" b="1" dirty="0">
              <a:latin typeface="Cambria" panose="02040503050406030204" pitchFamily="18" charset="0"/>
              <a:ea typeface="Cambria" panose="02040503050406030204" pitchFamily="18" charset="0"/>
            </a:endParaRPr>
          </a:p>
        </p:txBody>
      </p:sp>
      <p:sp>
        <p:nvSpPr>
          <p:cNvPr id="16" name="TextBox 15"/>
          <p:cNvSpPr txBox="1"/>
          <p:nvPr/>
        </p:nvSpPr>
        <p:spPr>
          <a:xfrm>
            <a:off x="8005640" y="1865383"/>
            <a:ext cx="1843774" cy="584775"/>
          </a:xfrm>
          <a:prstGeom prst="rect">
            <a:avLst/>
          </a:prstGeom>
          <a:noFill/>
        </p:spPr>
        <p:txBody>
          <a:bodyPr wrap="none" rtlCol="0" anchor="ctr" anchorCtr="0">
            <a:spAutoFit/>
          </a:bodyPr>
          <a:lstStyle/>
          <a:p>
            <a:r>
              <a:rPr lang="vi-VN" sz="3200" b="1" dirty="0">
                <a:latin typeface="Cambria" panose="02040503050406030204" pitchFamily="18" charset="0"/>
                <a:ea typeface="Cambria" panose="02040503050406030204" pitchFamily="18" charset="0"/>
              </a:rPr>
              <a:t>đồn điền</a:t>
            </a:r>
            <a:endParaRPr lang="en-US" sz="3200" b="1" dirty="0">
              <a:latin typeface="Cambria" panose="02040503050406030204" pitchFamily="18" charset="0"/>
              <a:ea typeface="Cambria" panose="02040503050406030204" pitchFamily="18" charset="0"/>
            </a:endParaRPr>
          </a:p>
        </p:txBody>
      </p:sp>
      <p:sp>
        <p:nvSpPr>
          <p:cNvPr id="20" name="TextBox 19"/>
          <p:cNvSpPr txBox="1"/>
          <p:nvPr/>
        </p:nvSpPr>
        <p:spPr>
          <a:xfrm>
            <a:off x="289065" y="5534561"/>
            <a:ext cx="11251771" cy="1077218"/>
          </a:xfrm>
          <a:prstGeom prst="rect">
            <a:avLst/>
          </a:prstGeom>
          <a:solidFill>
            <a:schemeClr val="bg1"/>
          </a:solidFill>
        </p:spPr>
        <p:txBody>
          <a:bodyPr wrap="square" rtlCol="0" anchor="ctr" anchorCtr="0">
            <a:spAutoFit/>
          </a:bodyPr>
          <a:lstStyle/>
          <a:p>
            <a:r>
              <a:rPr lang="vi-VN" sz="3200" b="1" dirty="0">
                <a:solidFill>
                  <a:srgbClr val="0070C0"/>
                </a:solidFill>
                <a:latin typeface="Cambria" panose="02040503050406030204" pitchFamily="18" charset="0"/>
                <a:ea typeface="Cambria" panose="02040503050406030204" pitchFamily="18" charset="0"/>
              </a:rPr>
              <a:t>cơ sở sản xuất nông nghiệp lớn trước đây, chủ yếu trồng những loại cây như cao su, cà phê,..</a:t>
            </a:r>
            <a:endParaRPr lang="en-US" sz="3200" b="1" dirty="0">
              <a:solidFill>
                <a:srgbClr val="0070C0"/>
              </a:solidFill>
              <a:latin typeface="Cambria" panose="02040503050406030204" pitchFamily="18" charset="0"/>
              <a:ea typeface="Cambria" panose="02040503050406030204" pitchFamily="18" charset="0"/>
            </a:endParaRPr>
          </a:p>
        </p:txBody>
      </p:sp>
      <p:sp>
        <p:nvSpPr>
          <p:cNvPr id="19" name="TextBox 18"/>
          <p:cNvSpPr txBox="1"/>
          <p:nvPr/>
        </p:nvSpPr>
        <p:spPr>
          <a:xfrm>
            <a:off x="2106946" y="4132304"/>
            <a:ext cx="1787669" cy="584775"/>
          </a:xfrm>
          <a:prstGeom prst="rect">
            <a:avLst/>
          </a:prstGeom>
          <a:noFill/>
        </p:spPr>
        <p:txBody>
          <a:bodyPr wrap="none" rtlCol="0" anchor="ctr" anchorCtr="0">
            <a:spAutoFit/>
          </a:bodyPr>
          <a:lstStyle/>
          <a:p>
            <a:r>
              <a:rPr lang="vi-VN" sz="3200" b="1" dirty="0">
                <a:latin typeface="Cambria" panose="02040503050406030204" pitchFamily="18" charset="0"/>
                <a:ea typeface="Cambria" panose="02040503050406030204" pitchFamily="18" charset="0"/>
              </a:rPr>
              <a:t>sửng sốt</a:t>
            </a:r>
            <a:endParaRPr lang="en-US" sz="3200" b="1" dirty="0">
              <a:latin typeface="Cambria" panose="02040503050406030204" pitchFamily="18" charset="0"/>
              <a:ea typeface="Cambria" panose="02040503050406030204" pitchFamily="18" charset="0"/>
            </a:endParaRPr>
          </a:p>
        </p:txBody>
      </p:sp>
      <p:sp>
        <p:nvSpPr>
          <p:cNvPr id="17" name="TextBox 16"/>
          <p:cNvSpPr txBox="1"/>
          <p:nvPr/>
        </p:nvSpPr>
        <p:spPr>
          <a:xfrm>
            <a:off x="8005640" y="2626631"/>
            <a:ext cx="1387303" cy="584775"/>
          </a:xfrm>
          <a:prstGeom prst="rect">
            <a:avLst/>
          </a:prstGeom>
          <a:noFill/>
        </p:spPr>
        <p:txBody>
          <a:bodyPr wrap="none" rtlCol="0" anchor="ctr" anchorCtr="0">
            <a:spAutoFit/>
          </a:bodyPr>
          <a:lstStyle/>
          <a:p>
            <a:r>
              <a:rPr lang="vi-VN" sz="3200" b="1" dirty="0">
                <a:latin typeface="Cambria" panose="02040503050406030204" pitchFamily="18" charset="0"/>
                <a:ea typeface="Cambria" panose="02040503050406030204" pitchFamily="18" charset="0"/>
              </a:rPr>
              <a:t>tài trợ</a:t>
            </a:r>
            <a:endParaRPr lang="en-US" sz="3200" b="1" dirty="0">
              <a:latin typeface="Cambria" panose="02040503050406030204" pitchFamily="18" charset="0"/>
              <a:ea typeface="Cambria" panose="02040503050406030204" pitchFamily="18" charset="0"/>
            </a:endParaRPr>
          </a:p>
        </p:txBody>
      </p:sp>
      <p:sp>
        <p:nvSpPr>
          <p:cNvPr id="18" name="TextBox 17"/>
          <p:cNvSpPr txBox="1"/>
          <p:nvPr/>
        </p:nvSpPr>
        <p:spPr>
          <a:xfrm>
            <a:off x="4097406" y="5652001"/>
            <a:ext cx="3226437" cy="584775"/>
          </a:xfrm>
          <a:prstGeom prst="rect">
            <a:avLst/>
          </a:prstGeom>
          <a:solidFill>
            <a:schemeClr val="bg1"/>
          </a:solidFill>
        </p:spPr>
        <p:txBody>
          <a:bodyPr wrap="square" rtlCol="0" anchor="ctr" anchorCtr="0">
            <a:spAutoFit/>
          </a:bodyPr>
          <a:lstStyle/>
          <a:p>
            <a:r>
              <a:rPr lang="vi-VN" sz="3200" b="1" dirty="0">
                <a:solidFill>
                  <a:srgbClr val="0070C0"/>
                </a:solidFill>
                <a:latin typeface="Cambria" panose="02040503050406030204" pitchFamily="18" charset="0"/>
                <a:ea typeface="Cambria" panose="02040503050406030204" pitchFamily="18" charset="0"/>
              </a:rPr>
              <a:t>giúp đỡ tiền của</a:t>
            </a:r>
            <a:endParaRPr lang="en-US" sz="3200" b="1" dirty="0">
              <a:solidFill>
                <a:srgbClr val="0070C0"/>
              </a:solidFill>
              <a:latin typeface="Cambria" panose="02040503050406030204" pitchFamily="18" charset="0"/>
              <a:ea typeface="Cambria" panose="02040503050406030204" pitchFamily="18" charset="0"/>
            </a:endParaRPr>
          </a:p>
        </p:txBody>
      </p:sp>
      <p:sp>
        <p:nvSpPr>
          <p:cNvPr id="21" name="TextBox 20"/>
          <p:cNvSpPr txBox="1"/>
          <p:nvPr/>
        </p:nvSpPr>
        <p:spPr>
          <a:xfrm>
            <a:off x="7314811" y="3381829"/>
            <a:ext cx="3606244" cy="584775"/>
          </a:xfrm>
          <a:prstGeom prst="rect">
            <a:avLst/>
          </a:prstGeom>
          <a:noFill/>
        </p:spPr>
        <p:txBody>
          <a:bodyPr wrap="none" rtlCol="0" anchor="ctr" anchorCtr="0">
            <a:spAutoFit/>
          </a:bodyPr>
          <a:lstStyle/>
          <a:p>
            <a:r>
              <a:rPr lang="vi-VN" sz="3200" b="1" dirty="0">
                <a:latin typeface="Cambria" panose="02040503050406030204" pitchFamily="18" charset="0"/>
                <a:ea typeface="Cambria" panose="02040503050406030204" pitchFamily="18" charset="0"/>
              </a:rPr>
              <a:t>đồng Đông Dương</a:t>
            </a:r>
            <a:endParaRPr lang="en-US" sz="3200" b="1" dirty="0">
              <a:latin typeface="Cambria" panose="02040503050406030204" pitchFamily="18" charset="0"/>
              <a:ea typeface="Cambria" panose="02040503050406030204" pitchFamily="18" charset="0"/>
            </a:endParaRPr>
          </a:p>
        </p:txBody>
      </p:sp>
      <p:sp>
        <p:nvSpPr>
          <p:cNvPr id="22" name="TextBox 21"/>
          <p:cNvSpPr txBox="1"/>
          <p:nvPr/>
        </p:nvSpPr>
        <p:spPr>
          <a:xfrm>
            <a:off x="422814" y="5498686"/>
            <a:ext cx="10965621" cy="1077218"/>
          </a:xfrm>
          <a:prstGeom prst="rect">
            <a:avLst/>
          </a:prstGeom>
          <a:solidFill>
            <a:schemeClr val="bg1"/>
          </a:solidFill>
        </p:spPr>
        <p:txBody>
          <a:bodyPr wrap="square" rtlCol="0" anchor="ctr" anchorCtr="0">
            <a:spAutoFit/>
          </a:bodyPr>
          <a:lstStyle/>
          <a:p>
            <a:r>
              <a:rPr lang="vi-VN" sz="3200" b="1" dirty="0">
                <a:solidFill>
                  <a:srgbClr val="0070C0"/>
                </a:solidFill>
                <a:latin typeface="Cambria" panose="02040503050406030204" pitchFamily="18" charset="0"/>
                <a:ea typeface="Cambria" panose="02040503050406030204" pitchFamily="18" charset="0"/>
              </a:rPr>
              <a:t>đồng tiền của ngân hàng Đông Dương (trước cách mạng tháng 8 năm 1945</a:t>
            </a:r>
            <a:endParaRPr lang="en-US" sz="3200" b="1" dirty="0">
              <a:solidFill>
                <a:srgbClr val="0070C0"/>
              </a:solidFill>
              <a:latin typeface="Cambria" panose="02040503050406030204" pitchFamily="18" charset="0"/>
              <a:ea typeface="Cambria" panose="02040503050406030204" pitchFamily="18" charset="0"/>
            </a:endParaRPr>
          </a:p>
        </p:txBody>
      </p:sp>
      <p:sp>
        <p:nvSpPr>
          <p:cNvPr id="23" name="TextBox 22"/>
          <p:cNvSpPr txBox="1"/>
          <p:nvPr/>
        </p:nvSpPr>
        <p:spPr>
          <a:xfrm>
            <a:off x="7369534" y="4165925"/>
            <a:ext cx="3603679" cy="584775"/>
          </a:xfrm>
          <a:prstGeom prst="rect">
            <a:avLst/>
          </a:prstGeom>
          <a:noFill/>
        </p:spPr>
        <p:txBody>
          <a:bodyPr wrap="none" rtlCol="0" anchor="ctr" anchorCtr="0">
            <a:spAutoFit/>
          </a:bodyPr>
          <a:lstStyle/>
          <a:p>
            <a:r>
              <a:rPr lang="vi-VN" sz="3200" b="1" dirty="0">
                <a:latin typeface="Cambria" panose="02040503050406030204" pitchFamily="18" charset="0"/>
                <a:ea typeface="Cambria" panose="02040503050406030204" pitchFamily="18" charset="0"/>
              </a:rPr>
              <a:t>tay hòm chìa khóa</a:t>
            </a:r>
            <a:endParaRPr lang="en-US" sz="3200" b="1" dirty="0">
              <a:latin typeface="Cambria" panose="02040503050406030204" pitchFamily="18" charset="0"/>
              <a:ea typeface="Cambria" panose="02040503050406030204" pitchFamily="18" charset="0"/>
            </a:endParaRPr>
          </a:p>
        </p:txBody>
      </p:sp>
      <p:sp>
        <p:nvSpPr>
          <p:cNvPr id="24" name="TextBox 23"/>
          <p:cNvSpPr txBox="1"/>
          <p:nvPr/>
        </p:nvSpPr>
        <p:spPr>
          <a:xfrm>
            <a:off x="1149357" y="5764933"/>
            <a:ext cx="9879640" cy="584775"/>
          </a:xfrm>
          <a:prstGeom prst="rect">
            <a:avLst/>
          </a:prstGeom>
          <a:solidFill>
            <a:schemeClr val="bg1"/>
          </a:solidFill>
        </p:spPr>
        <p:txBody>
          <a:bodyPr wrap="square" rtlCol="0" anchor="ctr" anchorCtr="0">
            <a:spAutoFit/>
          </a:bodyPr>
          <a:lstStyle/>
          <a:p>
            <a:r>
              <a:rPr lang="vi-VN" sz="3200" b="1" dirty="0">
                <a:solidFill>
                  <a:srgbClr val="0070C0"/>
                </a:solidFill>
                <a:latin typeface="Cambria" panose="02040503050406030204" pitchFamily="18" charset="0"/>
                <a:ea typeface="Cambria" panose="02040503050406030204" pitchFamily="18" charset="0"/>
              </a:rPr>
              <a:t>nắm quyền quản lí tiền bạc và mọi công việc chi tiêu</a:t>
            </a:r>
            <a:endParaRPr lang="en-US" sz="3200" b="1" dirty="0">
              <a:solidFill>
                <a:srgbClr val="0070C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727929286"/>
      </p:ext>
    </p:extLst>
  </p:cSld>
  <p:clrMapOvr>
    <a:masterClrMapping/>
  </p:clrMapOvr>
  <mc:AlternateContent xmlns:mc="http://schemas.openxmlformats.org/markup-compatibility/2006" xmlns:p14="http://schemas.microsoft.com/office/powerpoint/2010/main">
    <mc:Choice Requires="p14">
      <p:transition spd="slow" p14:dur="1400" advTm="51703">
        <p14:ripple/>
      </p:transition>
    </mc:Choice>
    <mc:Fallback xmlns="">
      <p:transition spd="slow" advTm="5170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1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xit" presetSubtype="21" fill="hold" grpId="1" nodeType="clickEffect">
                                  <p:stCondLst>
                                    <p:cond delay="0"/>
                                  </p:stCondLst>
                                  <p:childTnLst>
                                    <p:animEffect transition="out" filter="barn(inVertical)">
                                      <p:cBhvr>
                                        <p:cTn id="46" dur="1000"/>
                                        <p:tgtEl>
                                          <p:spTgt spid="20"/>
                                        </p:tgtEl>
                                      </p:cBhvr>
                                    </p:animEffect>
                                    <p:set>
                                      <p:cBhvr>
                                        <p:cTn id="47" dur="1" fill="hold">
                                          <p:stCondLst>
                                            <p:cond delay="999"/>
                                          </p:stCondLst>
                                        </p:cTn>
                                        <p:tgtEl>
                                          <p:spTgt spid="2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10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xit" presetSubtype="21" fill="hold" grpId="1" nodeType="clickEffect">
                                  <p:stCondLst>
                                    <p:cond delay="0"/>
                                  </p:stCondLst>
                                  <p:childTnLst>
                                    <p:animEffect transition="out" filter="barn(inVertical)">
                                      <p:cBhvr>
                                        <p:cTn id="63" dur="1000"/>
                                        <p:tgtEl>
                                          <p:spTgt spid="18"/>
                                        </p:tgtEl>
                                      </p:cBhvr>
                                    </p:animEffect>
                                    <p:set>
                                      <p:cBhvr>
                                        <p:cTn id="64" dur="1" fill="hold">
                                          <p:stCondLst>
                                            <p:cond delay="999"/>
                                          </p:stCondLst>
                                        </p:cTn>
                                        <p:tgtEl>
                                          <p:spTgt spid="1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barn(inVertical)">
                                      <p:cBhvr>
                                        <p:cTn id="76" dur="10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xit" presetSubtype="21" fill="hold" grpId="1" nodeType="clickEffect">
                                  <p:stCondLst>
                                    <p:cond delay="0"/>
                                  </p:stCondLst>
                                  <p:childTnLst>
                                    <p:animEffect transition="out" filter="barn(inVertical)">
                                      <p:cBhvr>
                                        <p:cTn id="80" dur="1000"/>
                                        <p:tgtEl>
                                          <p:spTgt spid="22"/>
                                        </p:tgtEl>
                                      </p:cBhvr>
                                    </p:animEffect>
                                    <p:set>
                                      <p:cBhvr>
                                        <p:cTn id="81" dur="1" fill="hold">
                                          <p:stCondLst>
                                            <p:cond delay="999"/>
                                          </p:stCondLst>
                                        </p:cTn>
                                        <p:tgtEl>
                                          <p:spTgt spid="2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barn(inVertical)">
                                      <p:cBhvr>
                                        <p:cTn id="93" dur="10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xit" presetSubtype="21" fill="hold" grpId="1" nodeType="clickEffect">
                                  <p:stCondLst>
                                    <p:cond delay="0"/>
                                  </p:stCondLst>
                                  <p:childTnLst>
                                    <p:animEffect transition="out" filter="barn(inVertical)">
                                      <p:cBhvr>
                                        <p:cTn id="97" dur="1000"/>
                                        <p:tgtEl>
                                          <p:spTgt spid="24"/>
                                        </p:tgtEl>
                                      </p:cBhvr>
                                    </p:animEffect>
                                    <p:set>
                                      <p:cBhvr>
                                        <p:cTn id="98"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20" grpId="0" animBg="1"/>
      <p:bldP spid="20" grpId="1" animBg="1"/>
      <p:bldP spid="19" grpId="0"/>
      <p:bldP spid="17" grpId="0"/>
      <p:bldP spid="18" grpId="0" animBg="1"/>
      <p:bldP spid="18" grpId="1" animBg="1"/>
      <p:bldP spid="21" grpId="0"/>
      <p:bldP spid="22" grpId="0" animBg="1"/>
      <p:bldP spid="22" grpId="1" animBg="1"/>
      <p:bldP spid="23" grpId="0"/>
      <p:bldP spid="24" grpId="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16823" y="5571228"/>
            <a:ext cx="1843774" cy="584775"/>
          </a:xfrm>
          <a:prstGeom prst="rect">
            <a:avLst/>
          </a:prstGeom>
          <a:solidFill>
            <a:schemeClr val="bg1"/>
          </a:solidFill>
        </p:spPr>
        <p:txBody>
          <a:bodyPr wrap="none" rtlCol="0" anchor="ctr" anchorCtr="0">
            <a:spAutoFit/>
          </a:bodyPr>
          <a:lstStyle/>
          <a:p>
            <a:r>
              <a:rPr lang="vi-VN" sz="3200" b="1" dirty="0">
                <a:solidFill>
                  <a:srgbClr val="C00000"/>
                </a:solidFill>
                <a:latin typeface="Cambria" panose="02040503050406030204" pitchFamily="18" charset="0"/>
                <a:ea typeface="Cambria" panose="02040503050406030204" pitchFamily="18" charset="0"/>
              </a:rPr>
              <a:t>đồn điền</a:t>
            </a:r>
            <a:endParaRPr lang="en-US" sz="3200" b="1" dirty="0">
              <a:solidFill>
                <a:srgbClr val="C00000"/>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0" y="0"/>
            <a:ext cx="6631709" cy="497378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255" y="2663878"/>
            <a:ext cx="6691745" cy="4194122"/>
          </a:xfrm>
          <a:prstGeom prst="rect">
            <a:avLst/>
          </a:prstGeom>
        </p:spPr>
      </p:pic>
    </p:spTree>
    <p:extLst>
      <p:ext uri="{BB962C8B-B14F-4D97-AF65-F5344CB8AC3E}">
        <p14:creationId xmlns:p14="http://schemas.microsoft.com/office/powerpoint/2010/main" val="3373104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15716" y="6148106"/>
            <a:ext cx="3606244" cy="584775"/>
          </a:xfrm>
          <a:prstGeom prst="rect">
            <a:avLst/>
          </a:prstGeom>
          <a:solidFill>
            <a:schemeClr val="bg1"/>
          </a:solidFill>
        </p:spPr>
        <p:txBody>
          <a:bodyPr wrap="none" rtlCol="0" anchor="ctr" anchorCtr="0">
            <a:spAutoFit/>
          </a:bodyPr>
          <a:lstStyle/>
          <a:p>
            <a:r>
              <a:rPr lang="vi-VN" sz="3200" b="1" dirty="0">
                <a:solidFill>
                  <a:srgbClr val="C00000"/>
                </a:solidFill>
                <a:latin typeface="Cambria" panose="02040503050406030204" pitchFamily="18" charset="0"/>
                <a:ea typeface="Cambria" panose="02040503050406030204" pitchFamily="18" charset="0"/>
              </a:rPr>
              <a:t>đồng Đông Dương</a:t>
            </a:r>
            <a:endParaRPr lang="en-US" sz="3200" b="1" dirty="0">
              <a:solidFill>
                <a:srgbClr val="C0000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1517" y="142009"/>
            <a:ext cx="6006097" cy="6006097"/>
          </a:xfrm>
          <a:prstGeom prst="rect">
            <a:avLst/>
          </a:prstGeom>
        </p:spPr>
      </p:pic>
    </p:spTree>
    <p:extLst>
      <p:ext uri="{BB962C8B-B14F-4D97-AF65-F5344CB8AC3E}">
        <p14:creationId xmlns:p14="http://schemas.microsoft.com/office/powerpoint/2010/main" val="7894756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1575" y="5752206"/>
            <a:ext cx="10301287" cy="1077218"/>
          </a:xfrm>
          <a:prstGeom prst="rect">
            <a:avLst/>
          </a:prstGeom>
          <a:solidFill>
            <a:schemeClr val="bg1"/>
          </a:solidFill>
        </p:spPr>
        <p:txBody>
          <a:bodyPr wrap="square" rtlCol="0" anchor="ctr" anchorCtr="0">
            <a:spAutoFit/>
          </a:bodyPr>
          <a:lstStyle/>
          <a:p>
            <a:r>
              <a:rPr lang="vi-VN" sz="3200" b="1" dirty="0">
                <a:solidFill>
                  <a:srgbClr val="C00000"/>
                </a:solidFill>
                <a:latin typeface="Cambria" panose="02040503050406030204" pitchFamily="18" charset="0"/>
                <a:ea typeface="Cambria" panose="02040503050406030204" pitchFamily="18" charset="0"/>
              </a:rPr>
              <a:t>Ngày 17/9/1945 tại Nhà hát lớn (Hà Nội) nhân dân tham gia Tuần lễ vàng và Quỹ Độc lập</a:t>
            </a:r>
            <a:endParaRPr lang="en-US" sz="3200" b="1" dirty="0">
              <a:solidFill>
                <a:srgbClr val="C00000"/>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287" y="208377"/>
            <a:ext cx="7585651" cy="5420440"/>
          </a:xfrm>
          <a:prstGeom prst="rect">
            <a:avLst/>
          </a:prstGeom>
        </p:spPr>
      </p:pic>
    </p:spTree>
    <p:extLst>
      <p:ext uri="{BB962C8B-B14F-4D97-AF65-F5344CB8AC3E}">
        <p14:creationId xmlns:p14="http://schemas.microsoft.com/office/powerpoint/2010/main" val="26557418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7|3.2|3.9|3.6|10.9|1.9|4.4|1.3|2"/>
</p:tagLst>
</file>

<file path=ppt/tags/tag2.xml><?xml version="1.0" encoding="utf-8"?>
<p:tagLst xmlns:a="http://schemas.openxmlformats.org/drawingml/2006/main" xmlns:r="http://schemas.openxmlformats.org/officeDocument/2006/relationships" xmlns:p="http://schemas.openxmlformats.org/presentationml/2006/main">
  <p:tag name="TIMING" val="|24.7"/>
</p:tagLst>
</file>

<file path=ppt/tags/tag3.xml><?xml version="1.0" encoding="utf-8"?>
<p:tagLst xmlns:a="http://schemas.openxmlformats.org/drawingml/2006/main" xmlns:r="http://schemas.openxmlformats.org/officeDocument/2006/relationships" xmlns:p="http://schemas.openxmlformats.org/presentationml/2006/main">
  <p:tag name="TIMING" val="|22.7"/>
</p:tagLst>
</file>

<file path=ppt/tags/tag4.xml><?xml version="1.0" encoding="utf-8"?>
<p:tagLst xmlns:a="http://schemas.openxmlformats.org/drawingml/2006/main" xmlns:r="http://schemas.openxmlformats.org/officeDocument/2006/relationships" xmlns:p="http://schemas.openxmlformats.org/presentationml/2006/main">
  <p:tag name="TIMING" val="|21.3"/>
</p:tagLst>
</file>

<file path=ppt/tags/tag5.xml><?xml version="1.0" encoding="utf-8"?>
<p:tagLst xmlns:a="http://schemas.openxmlformats.org/drawingml/2006/main" xmlns:r="http://schemas.openxmlformats.org/officeDocument/2006/relationships" xmlns:p="http://schemas.openxmlformats.org/presentationml/2006/main">
  <p:tag name="TIMING" val="|9.9|10.5|15|9.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584</Words>
  <Application>Microsoft Office PowerPoint</Application>
  <PresentationFormat>Widescreen</PresentationFormat>
  <Paragraphs>63</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20 - TĐ Nhà tài trợ cách mạng</dc:title>
  <dc:creator>Binh Pham</dc:creator>
  <cp:lastModifiedBy>DELL</cp:lastModifiedBy>
  <cp:revision>138</cp:revision>
  <dcterms:created xsi:type="dcterms:W3CDTF">2021-11-12T18:13:01Z</dcterms:created>
  <dcterms:modified xsi:type="dcterms:W3CDTF">2022-01-18T02:59:17Z</dcterms:modified>
</cp:coreProperties>
</file>